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301" r:id="rId33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482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76"/>
  </p:normalViewPr>
  <p:slideViewPr>
    <p:cSldViewPr snapToGrid="0" snapToObjects="1">
      <p:cViewPr varScale="1">
        <p:scale>
          <a:sx n="114" d="100"/>
          <a:sy n="114" d="100"/>
        </p:scale>
        <p:origin x="1016" y="4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7F54666-11D5-3946-BF6E-697D2E3267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673AA69-AFB6-9E4B-8198-78C3ACD9F2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E6D84A8-B42D-9347-B77C-AD15BB540D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899D6-2151-F74E-BEAD-7E9C9736C68E}" type="datetimeFigureOut">
              <a:rPr lang="es-CO" smtClean="0"/>
              <a:t>12/05/25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78B0D40-A687-8447-8B95-A9BAE87B4A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A237813-886E-E242-B295-4DFEF66EBB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ABB69-2403-0D44-9BEA-283130BD25D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222322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DD4192-FA9F-9B4B-803F-7B31EBD4DE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A86B0C6-226E-5C4E-A6AB-86BCFC5686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F9BB51F-3D02-B14A-A1D8-EDAB682FD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899D6-2151-F74E-BEAD-7E9C9736C68E}" type="datetimeFigureOut">
              <a:rPr lang="es-CO" smtClean="0"/>
              <a:t>12/05/25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63934F4-D18E-F046-81D5-EC16344E6E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83414D7-E232-6645-8A5F-95E01452F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ABB69-2403-0D44-9BEA-283130BD25D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48077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C849BD-1DB7-1F46-9F89-2464F0C78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5F76C15-0B05-8D4F-84C7-0DB857C55E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5E36AB5-EE26-774D-BF1F-151DE8F11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899D6-2151-F74E-BEAD-7E9C9736C68E}" type="datetimeFigureOut">
              <a:rPr lang="es-CO" smtClean="0"/>
              <a:t>12/05/25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8A9B311-8409-094A-9F2B-9D0D2D39A7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671F994-9DC8-944F-A86A-8AFD25A979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ABB69-2403-0D44-9BEA-283130BD25D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859619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9C4E1E7-7B96-AE43-B71F-D9161E6985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8F53E02-5929-2147-B76E-822B1C5801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F19E521-10BA-7F4D-B5F9-3F01B4B164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775E2CD-1508-F74B-9EE6-B28B527C05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899D6-2151-F74E-BEAD-7E9C9736C68E}" type="datetimeFigureOut">
              <a:rPr lang="es-CO" smtClean="0"/>
              <a:t>12/05/25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426BA30-8B81-404A-943E-66CA94FAB6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03CE53E-BF28-AA4B-813F-60CBE0EBD0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ABB69-2403-0D44-9BEA-283130BD25D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962084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B69638-1AD0-D749-8996-A9FE95C5AC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5B463A3-3346-424E-89E6-FBAAC68538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7136DA5-2BF7-9C42-88D9-A9ADA7719D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7DE17AC-478D-EE4F-A946-A481D7CA037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D49D6627-B33F-EF48-9983-A4D19265F5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6070B8BD-CF2B-EA4B-AF9F-436E44DB8F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899D6-2151-F74E-BEAD-7E9C9736C68E}" type="datetimeFigureOut">
              <a:rPr lang="es-CO" smtClean="0"/>
              <a:t>12/05/25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69D89B7-F5FC-F34B-BD8E-EABF8CE9D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D4BE4199-F712-754E-BD83-2BFFB99E9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ABB69-2403-0D44-9BEA-283130BD25D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7514497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1A4624-41D4-A843-8DAA-22A53CDF23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D7F43AEB-3E5F-9742-858C-545FF0451B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899D6-2151-F74E-BEAD-7E9C9736C68E}" type="datetimeFigureOut">
              <a:rPr lang="es-CO" smtClean="0"/>
              <a:t>12/05/25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CBE7FB6-E6CE-214A-9DC8-A1810CF1A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83E4650-BFF3-2746-BD5B-D9C8493B84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ABB69-2403-0D44-9BEA-283130BD25D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43327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2CADD2F5-5B83-C94C-A7F2-751FC8780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899D6-2151-F74E-BEAD-7E9C9736C68E}" type="datetimeFigureOut">
              <a:rPr lang="es-CO" smtClean="0"/>
              <a:t>12/05/25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1D44A432-9315-4747-A6C0-9006608C0E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1D94395-06FB-F74E-BAAF-9B8F9D3A4D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ABB69-2403-0D44-9BEA-283130BD25D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453926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FF9625-1E2D-4F41-9389-30F1B83768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E8FBD49-B110-DF42-A6F4-C5D30D3E02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7E7C9EC-74B3-EA4E-8D38-1A10E1C531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02865CC-5E97-9C4E-91F4-8C5B1A2BC4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899D6-2151-F74E-BEAD-7E9C9736C68E}" type="datetimeFigureOut">
              <a:rPr lang="es-CO" smtClean="0"/>
              <a:t>12/05/25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D7F10C2-944E-2744-84DF-CDFF251602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241BDFD-5AD4-9E46-8333-0E9EAAAD84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ABB69-2403-0D44-9BEA-283130BD25D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838826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171A357-0859-9746-8B48-990F3FA497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F67CBFB7-2B05-8C48-8FB8-39C4BF345B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59F3495-668A-1541-8A0C-AD005586B5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52734DD-1387-624E-A243-6638BAB1BC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899D6-2151-F74E-BEAD-7E9C9736C68E}" type="datetimeFigureOut">
              <a:rPr lang="es-CO" smtClean="0"/>
              <a:t>12/05/25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BE1F92B-157E-9A40-B8F7-22633363AF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2679265-9C30-AB4B-95FD-B04DBA4CCB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ABB69-2403-0D44-9BEA-283130BD25D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555026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C1FAEB-1510-A045-BFCC-2EFA986C0E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1FC360F-F973-B444-BA9A-E3F7883BFA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36E3A38-B799-1A45-9A68-58F171B360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899D6-2151-F74E-BEAD-7E9C9736C68E}" type="datetimeFigureOut">
              <a:rPr lang="es-CO" smtClean="0"/>
              <a:t>12/05/25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F8FDEBA-19B3-A84C-A7D5-9B6F4C87E3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BB2721E-50BB-DF43-94FF-BB6CFFB6B6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ABB69-2403-0D44-9BEA-283130BD25D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63527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3B08D21-1404-B64D-A12B-19395383616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A8B2FE5-9E6E-5E4D-ABD6-30F8085380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DF820E5-5D83-394C-B9FB-1D44722FE3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899D6-2151-F74E-BEAD-7E9C9736C68E}" type="datetimeFigureOut">
              <a:rPr lang="es-CO" smtClean="0"/>
              <a:t>12/05/25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65DA005-2B06-5A4B-BFF1-8E974C1C82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0145950-5F76-DE40-88F7-084C6D896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ABB69-2403-0D44-9BEA-283130BD25D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999626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EDBE8EEC-F249-3E44-B089-D372621D30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80AE32C-C099-F842-9757-5934C6E242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70812DC-F1F0-D54A-8661-EF406473F5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E899D6-2151-F74E-BEAD-7E9C9736C68E}" type="datetimeFigureOut">
              <a:rPr lang="es-CO" smtClean="0"/>
              <a:t>12/05/25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382482B-2A15-0042-8FCF-5FCBC5551E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E9A0321-83EE-7343-ACBA-F8CC950B31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0ABB69-2403-0D44-9BEA-283130BD25D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400987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 descr="Imagen que contiene persona, exterior, niña, mujer&#10;&#10;Descripción generada automáticamente">
            <a:extLst>
              <a:ext uri="{FF2B5EF4-FFF2-40B4-BE49-F238E27FC236}">
                <a16:creationId xmlns:a16="http://schemas.microsoft.com/office/drawing/2014/main" id="{555E90B0-E645-0C47-B525-17340D08228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Lágrima 6">
            <a:extLst>
              <a:ext uri="{FF2B5EF4-FFF2-40B4-BE49-F238E27FC236}">
                <a16:creationId xmlns:a16="http://schemas.microsoft.com/office/drawing/2014/main" id="{B6202F05-E436-FD40-90DB-BB709F44CE0C}"/>
              </a:ext>
            </a:extLst>
          </p:cNvPr>
          <p:cNvSpPr/>
          <p:nvPr/>
        </p:nvSpPr>
        <p:spPr>
          <a:xfrm flipH="1">
            <a:off x="0" y="0"/>
            <a:ext cx="5053914" cy="5053914"/>
          </a:xfrm>
          <a:prstGeom prst="teardrop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solidFill>
                <a:schemeClr val="bg1"/>
              </a:solidFill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3D06DCDA-3A5C-DC4D-BB67-DAF388645A78}"/>
              </a:ext>
            </a:extLst>
          </p:cNvPr>
          <p:cNvSpPr/>
          <p:nvPr/>
        </p:nvSpPr>
        <p:spPr>
          <a:xfrm>
            <a:off x="206848" y="788019"/>
            <a:ext cx="4525790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4400" b="1" dirty="0">
                <a:solidFill>
                  <a:schemeClr val="bg1"/>
                </a:solidFill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¿CÓMO CUIDAR</a:t>
            </a:r>
          </a:p>
          <a:p>
            <a:pPr algn="ctr"/>
            <a:r>
              <a:rPr lang="es-ES" sz="4400" b="1" dirty="0">
                <a:solidFill>
                  <a:schemeClr val="bg1"/>
                </a:solidFill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NUESTRA CASA COMÚN DESDE LA ESCUELA?</a:t>
            </a:r>
            <a:endParaRPr lang="es-CO" sz="44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Lágrima 7">
            <a:extLst>
              <a:ext uri="{FF2B5EF4-FFF2-40B4-BE49-F238E27FC236}">
                <a16:creationId xmlns:a16="http://schemas.microsoft.com/office/drawing/2014/main" id="{140CD267-6E56-CB46-80D7-59EB50A7B6D9}"/>
              </a:ext>
            </a:extLst>
          </p:cNvPr>
          <p:cNvSpPr/>
          <p:nvPr/>
        </p:nvSpPr>
        <p:spPr>
          <a:xfrm>
            <a:off x="4047996" y="3429000"/>
            <a:ext cx="1375719" cy="1375719"/>
          </a:xfrm>
          <a:prstGeom prst="teardrop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solidFill>
                <a:schemeClr val="bg1"/>
              </a:solidFill>
            </a:endParaRPr>
          </a:p>
        </p:txBody>
      </p:sp>
      <p:pic>
        <p:nvPicPr>
          <p:cNvPr id="9" name="Imagen 8" descr="Imagen que contiene collar, alimentos, dibujo&#10;&#10;Descripción generada automáticamente">
            <a:extLst>
              <a:ext uri="{FF2B5EF4-FFF2-40B4-BE49-F238E27FC236}">
                <a16:creationId xmlns:a16="http://schemas.microsoft.com/office/drawing/2014/main" id="{05B171F9-BEA3-A043-B786-5BFEE981146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1953" y="5137597"/>
            <a:ext cx="2830007" cy="1669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7134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Imagen que contiene pasto, exterior, persona, gente&#10;&#10;Descripción generada automáticamente">
            <a:extLst>
              <a:ext uri="{FF2B5EF4-FFF2-40B4-BE49-F238E27FC236}">
                <a16:creationId xmlns:a16="http://schemas.microsoft.com/office/drawing/2014/main" id="{49038323-B470-9244-93A4-DD7F4781340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Elipse 4">
            <a:extLst>
              <a:ext uri="{FF2B5EF4-FFF2-40B4-BE49-F238E27FC236}">
                <a16:creationId xmlns:a16="http://schemas.microsoft.com/office/drawing/2014/main" id="{974EF562-015A-8F40-AAAB-7C0952CA6F47}"/>
              </a:ext>
            </a:extLst>
          </p:cNvPr>
          <p:cNvSpPr/>
          <p:nvPr/>
        </p:nvSpPr>
        <p:spPr>
          <a:xfrm>
            <a:off x="345989" y="1579900"/>
            <a:ext cx="5029200" cy="5029200"/>
          </a:xfrm>
          <a:prstGeom prst="ellipse">
            <a:avLst/>
          </a:prstGeom>
          <a:solidFill>
            <a:srgbClr val="548235">
              <a:alpha val="6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40653D8B-D2BD-8342-89E4-8E3B4D26F96C}"/>
              </a:ext>
            </a:extLst>
          </p:cNvPr>
          <p:cNvSpPr/>
          <p:nvPr/>
        </p:nvSpPr>
        <p:spPr>
          <a:xfrm>
            <a:off x="683741" y="2720201"/>
            <a:ext cx="4353696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800" b="1" dirty="0">
                <a:solidFill>
                  <a:schemeClr val="bg1"/>
                </a:solidFill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Hoy en día, para cuidar de la casa común como nos ha sugerido con detalle el Papa Francisco en su encíclica </a:t>
            </a:r>
            <a:r>
              <a:rPr lang="es-ES" sz="2800" b="1" i="1" dirty="0">
                <a:solidFill>
                  <a:schemeClr val="bg1"/>
                </a:solidFill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Alabado Seas</a:t>
            </a:r>
            <a:r>
              <a:rPr lang="es-ES" sz="2800" b="1" dirty="0">
                <a:solidFill>
                  <a:schemeClr val="bg1"/>
                </a:solidFill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es necesaria una conversión ecológica global.</a:t>
            </a:r>
            <a:endParaRPr lang="es-CO" sz="28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772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DA1AFB4F-F85F-BB48-9395-8673B0D8CA8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21281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Imagen que contiene persona, mujer, joven, sostener&#10;&#10;Descripción generada automáticamente">
            <a:extLst>
              <a:ext uri="{FF2B5EF4-FFF2-40B4-BE49-F238E27FC236}">
                <a16:creationId xmlns:a16="http://schemas.microsoft.com/office/drawing/2014/main" id="{901079C1-887B-0A4A-852D-8EEAA7B4D90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479"/>
          <a:stretch/>
        </p:blipFill>
        <p:spPr>
          <a:xfrm>
            <a:off x="0" y="-30793"/>
            <a:ext cx="12249150" cy="6919586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09C8DFB2-6099-F043-9065-6B92528FAA43}"/>
              </a:ext>
            </a:extLst>
          </p:cNvPr>
          <p:cNvSpPr/>
          <p:nvPr/>
        </p:nvSpPr>
        <p:spPr>
          <a:xfrm>
            <a:off x="6863937" y="2797077"/>
            <a:ext cx="461950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4000" b="1" dirty="0">
                <a:solidFill>
                  <a:schemeClr val="bg1"/>
                </a:solidFill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Madre Tierra es la base que sostiene y alimenta todo. </a:t>
            </a:r>
          </a:p>
          <a:p>
            <a:pPr algn="ctr"/>
            <a:r>
              <a:rPr lang="es-ES" sz="4000" b="1" dirty="0">
                <a:solidFill>
                  <a:schemeClr val="bg1"/>
                </a:solidFill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 podemos </a:t>
            </a:r>
          </a:p>
          <a:p>
            <a:pPr algn="ctr"/>
            <a:r>
              <a:rPr lang="es-ES" sz="4000" b="1" dirty="0">
                <a:solidFill>
                  <a:schemeClr val="bg1"/>
                </a:solidFill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vivir sin ella. </a:t>
            </a:r>
            <a:endParaRPr lang="es-CO" sz="40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8266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Un pato sobre el pasto seco&#10;&#10;Descripción generada automáticamente">
            <a:extLst>
              <a:ext uri="{FF2B5EF4-FFF2-40B4-BE49-F238E27FC236}">
                <a16:creationId xmlns:a16="http://schemas.microsoft.com/office/drawing/2014/main" id="{32FB2D3A-EABE-AE4D-B1E0-E5227D644D9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Lágrima 4">
            <a:extLst>
              <a:ext uri="{FF2B5EF4-FFF2-40B4-BE49-F238E27FC236}">
                <a16:creationId xmlns:a16="http://schemas.microsoft.com/office/drawing/2014/main" id="{049900A0-C425-0C43-91B3-D4DF6BB077A7}"/>
              </a:ext>
            </a:extLst>
          </p:cNvPr>
          <p:cNvSpPr/>
          <p:nvPr/>
        </p:nvSpPr>
        <p:spPr>
          <a:xfrm>
            <a:off x="7196446" y="0"/>
            <a:ext cx="4995553" cy="5142016"/>
          </a:xfrm>
          <a:prstGeom prst="teardrop">
            <a:avLst/>
          </a:prstGeom>
          <a:solidFill>
            <a:srgbClr val="548235">
              <a:alpha val="9058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solidFill>
                <a:schemeClr val="bg1"/>
              </a:solidFill>
            </a:endParaRPr>
          </a:p>
        </p:txBody>
      </p:sp>
      <p:sp>
        <p:nvSpPr>
          <p:cNvPr id="6" name="Lágrima 5">
            <a:extLst>
              <a:ext uri="{FF2B5EF4-FFF2-40B4-BE49-F238E27FC236}">
                <a16:creationId xmlns:a16="http://schemas.microsoft.com/office/drawing/2014/main" id="{9B19E24E-4F88-6948-838F-3A66027109EA}"/>
              </a:ext>
            </a:extLst>
          </p:cNvPr>
          <p:cNvSpPr/>
          <p:nvPr/>
        </p:nvSpPr>
        <p:spPr>
          <a:xfrm flipH="1">
            <a:off x="9649209" y="4260272"/>
            <a:ext cx="1375719" cy="1375719"/>
          </a:xfrm>
          <a:prstGeom prst="teardrop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solidFill>
                <a:schemeClr val="bg1"/>
              </a:solidFill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94DD3ADA-2BD6-C945-ABF1-EF7020888A33}"/>
              </a:ext>
            </a:extLst>
          </p:cNvPr>
          <p:cNvSpPr/>
          <p:nvPr/>
        </p:nvSpPr>
        <p:spPr>
          <a:xfrm>
            <a:off x="7885215" y="1020794"/>
            <a:ext cx="3883231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400" b="1" dirty="0">
                <a:solidFill>
                  <a:schemeClr val="bg1"/>
                </a:solidFill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agresión sistemática que ha sufrido durante los últimos siglos le hizo perder el equilibrio necesario, y de continuar ese ritmo no aguantará, y eventualmente podrá deshacerse de nosotros.</a:t>
            </a:r>
            <a:endParaRPr lang="es-CO" sz="24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9683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5BCDD7D3-A5AF-5F4D-BCBB-0CEF8CABAFD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05560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Persona parada en la arena&#10;&#10;Descripción generada automáticamente">
            <a:extLst>
              <a:ext uri="{FF2B5EF4-FFF2-40B4-BE49-F238E27FC236}">
                <a16:creationId xmlns:a16="http://schemas.microsoft.com/office/drawing/2014/main" id="{F96AC003-C985-8747-9AD6-AD5157BFBD8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Elipse 4">
            <a:extLst>
              <a:ext uri="{FF2B5EF4-FFF2-40B4-BE49-F238E27FC236}">
                <a16:creationId xmlns:a16="http://schemas.microsoft.com/office/drawing/2014/main" id="{48E2CD0A-FA46-9A41-AB00-12B50737129B}"/>
              </a:ext>
            </a:extLst>
          </p:cNvPr>
          <p:cNvSpPr/>
          <p:nvPr/>
        </p:nvSpPr>
        <p:spPr>
          <a:xfrm>
            <a:off x="1066799" y="914400"/>
            <a:ext cx="5029200" cy="5029200"/>
          </a:xfrm>
          <a:prstGeom prst="ellipse">
            <a:avLst/>
          </a:prstGeom>
          <a:solidFill>
            <a:srgbClr val="548235">
              <a:alpha val="8039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01E10106-D527-A743-B372-1F09AD089BE9}"/>
              </a:ext>
            </a:extLst>
          </p:cNvPr>
          <p:cNvSpPr/>
          <p:nvPr/>
        </p:nvSpPr>
        <p:spPr>
          <a:xfrm>
            <a:off x="1495731" y="2199650"/>
            <a:ext cx="4171335" cy="280076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sz="4400" b="1" dirty="0">
                <a:solidFill>
                  <a:schemeClr val="bg1"/>
                </a:solidFill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¿Cómo podemos</a:t>
            </a:r>
          </a:p>
          <a:p>
            <a:pPr algn="ctr"/>
            <a:r>
              <a:rPr lang="es-ES" sz="4400" b="1" dirty="0">
                <a:solidFill>
                  <a:schemeClr val="bg1"/>
                </a:solidFill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cuidar la</a:t>
            </a:r>
          </a:p>
          <a:p>
            <a:pPr algn="ctr"/>
            <a:r>
              <a:rPr lang="es-ES" sz="4400" b="1" dirty="0">
                <a:solidFill>
                  <a:schemeClr val="bg1"/>
                </a:solidFill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tierra, nuestra</a:t>
            </a:r>
          </a:p>
          <a:p>
            <a:pPr algn="ctr"/>
            <a:r>
              <a:rPr lang="es-ES" sz="4400" b="1" dirty="0">
                <a:solidFill>
                  <a:schemeClr val="bg1"/>
                </a:solidFill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casa común?</a:t>
            </a:r>
            <a:endParaRPr lang="es-CO" sz="44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Lágrima 5">
            <a:extLst>
              <a:ext uri="{FF2B5EF4-FFF2-40B4-BE49-F238E27FC236}">
                <a16:creationId xmlns:a16="http://schemas.microsoft.com/office/drawing/2014/main" id="{2DC94686-056D-CC42-9C81-D22A43882945}"/>
              </a:ext>
            </a:extLst>
          </p:cNvPr>
          <p:cNvSpPr/>
          <p:nvPr/>
        </p:nvSpPr>
        <p:spPr>
          <a:xfrm flipH="1">
            <a:off x="4291347" y="5150922"/>
            <a:ext cx="1375719" cy="1375719"/>
          </a:xfrm>
          <a:prstGeom prst="teardrop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7949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Imagen que contiene exterior, parado, fondo, elefante&#10;&#10;Descripción generada automáticamente">
            <a:extLst>
              <a:ext uri="{FF2B5EF4-FFF2-40B4-BE49-F238E27FC236}">
                <a16:creationId xmlns:a16="http://schemas.microsoft.com/office/drawing/2014/main" id="{3312D3AF-E2D8-BC41-A94C-2D0CDEE1744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79A8876A-2E80-B642-B08A-9650F3754214}"/>
              </a:ext>
            </a:extLst>
          </p:cNvPr>
          <p:cNvSpPr/>
          <p:nvPr/>
        </p:nvSpPr>
        <p:spPr>
          <a:xfrm>
            <a:off x="1935678" y="5271148"/>
            <a:ext cx="786146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s-ES" sz="2800" b="1" dirty="0">
                <a:solidFill>
                  <a:schemeClr val="bg1"/>
                </a:solidFill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 necesario considerar la Tierra como un </a:t>
            </a:r>
            <a:r>
              <a:rPr lang="es-ES" sz="2800" b="1" i="1" dirty="0">
                <a:solidFill>
                  <a:schemeClr val="bg1"/>
                </a:solidFill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todo vivo y sistémico</a:t>
            </a:r>
            <a:r>
              <a:rPr lang="es-ES" sz="2800" b="1" dirty="0">
                <a:solidFill>
                  <a:schemeClr val="bg1"/>
                </a:solidFill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en el que todas las partes son interdependientes y están interrelacionadas. </a:t>
            </a:r>
            <a:endParaRPr lang="es-CO" sz="28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Lágrima 4">
            <a:extLst>
              <a:ext uri="{FF2B5EF4-FFF2-40B4-BE49-F238E27FC236}">
                <a16:creationId xmlns:a16="http://schemas.microsoft.com/office/drawing/2014/main" id="{C6BBFDBF-D39E-1C4F-BE0D-07C2B34AF5FA}"/>
              </a:ext>
            </a:extLst>
          </p:cNvPr>
          <p:cNvSpPr/>
          <p:nvPr/>
        </p:nvSpPr>
        <p:spPr>
          <a:xfrm flipH="1">
            <a:off x="1694695" y="3244334"/>
            <a:ext cx="1840675" cy="1840675"/>
          </a:xfrm>
          <a:prstGeom prst="teardrop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solidFill>
                <a:schemeClr val="bg1"/>
              </a:solidFill>
            </a:endParaRPr>
          </a:p>
        </p:txBody>
      </p:sp>
      <p:sp>
        <p:nvSpPr>
          <p:cNvPr id="7" name="Lágrima 6">
            <a:extLst>
              <a:ext uri="{FF2B5EF4-FFF2-40B4-BE49-F238E27FC236}">
                <a16:creationId xmlns:a16="http://schemas.microsoft.com/office/drawing/2014/main" id="{B419324D-877E-A541-A730-731394AF383F}"/>
              </a:ext>
            </a:extLst>
          </p:cNvPr>
          <p:cNvSpPr/>
          <p:nvPr/>
        </p:nvSpPr>
        <p:spPr>
          <a:xfrm>
            <a:off x="2836041" y="4601965"/>
            <a:ext cx="661710" cy="661710"/>
          </a:xfrm>
          <a:prstGeom prst="teardrop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solidFill>
                <a:schemeClr val="bg1"/>
              </a:solidFill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53423133-7286-4F41-B5DC-C60A4467B399}"/>
              </a:ext>
            </a:extLst>
          </p:cNvPr>
          <p:cNvSpPr/>
          <p:nvPr/>
        </p:nvSpPr>
        <p:spPr>
          <a:xfrm>
            <a:off x="1898329" y="2599711"/>
            <a:ext cx="1433406" cy="2646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sz="16600" b="1" dirty="0">
                <a:solidFill>
                  <a:schemeClr val="bg1"/>
                </a:solidFill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</a:t>
            </a:r>
            <a:endParaRPr lang="es-CO" sz="16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0422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7" grpId="0" animBg="1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Caracol sobre una rama&#10;&#10;Descripción generada automáticamente">
            <a:extLst>
              <a:ext uri="{FF2B5EF4-FFF2-40B4-BE49-F238E27FC236}">
                <a16:creationId xmlns:a16="http://schemas.microsoft.com/office/drawing/2014/main" id="{FC58CB22-D734-8342-B91D-8955A27A468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B4F249D2-56AD-A147-8885-6A3CF94C34D0}"/>
              </a:ext>
            </a:extLst>
          </p:cNvPr>
          <p:cNvSpPr/>
          <p:nvPr/>
        </p:nvSpPr>
        <p:spPr>
          <a:xfrm>
            <a:off x="6293921" y="370644"/>
            <a:ext cx="5664531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tierra está constituida por el conjunto de sus ecosistemas, con la inmensa biodiversidad que existe en ellos y por todos los seres animados e inertes que coexisten y siempre se interrelacionan.</a:t>
            </a:r>
            <a:endParaRPr lang="es-CO" sz="28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0009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Imagen que contiene exterior, persona, pequeño, niño&#10;&#10;Descripción generada automáticamente">
            <a:extLst>
              <a:ext uri="{FF2B5EF4-FFF2-40B4-BE49-F238E27FC236}">
                <a16:creationId xmlns:a16="http://schemas.microsoft.com/office/drawing/2014/main" id="{2F0E37C6-CF60-5E43-8090-1E8DE089729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004C0268-9561-184D-929F-60AEF0F34D65}"/>
              </a:ext>
            </a:extLst>
          </p:cNvPr>
          <p:cNvSpPr/>
          <p:nvPr/>
        </p:nvSpPr>
        <p:spPr>
          <a:xfrm>
            <a:off x="3584315" y="5012772"/>
            <a:ext cx="691299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s-ES" sz="2400" b="1" dirty="0">
                <a:ln w="76200">
                  <a:solidFill>
                    <a:schemeClr val="tx1"/>
                  </a:solidFill>
                </a:ln>
                <a:solidFill>
                  <a:schemeClr val="bg1"/>
                </a:solidFill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Cuidar la tierra como un todo orgánico es mantener las </a:t>
            </a:r>
            <a:r>
              <a:rPr lang="es-ES" sz="2400" b="1" i="1" dirty="0">
                <a:ln w="76200">
                  <a:solidFill>
                    <a:schemeClr val="tx1"/>
                  </a:solidFill>
                </a:ln>
                <a:solidFill>
                  <a:schemeClr val="bg1"/>
                </a:solidFill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condiciones preexistentes</a:t>
            </a:r>
            <a:r>
              <a:rPr lang="es-ES" sz="2400" b="1" dirty="0">
                <a:ln w="76200">
                  <a:solidFill>
                    <a:schemeClr val="tx1"/>
                  </a:solidFill>
                </a:ln>
                <a:solidFill>
                  <a:schemeClr val="bg1"/>
                </a:solidFill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desde hace millones y millones de años que propician su continuidad como </a:t>
            </a:r>
            <a:r>
              <a:rPr lang="es-ES" sz="2400" b="1" dirty="0" err="1">
                <a:ln w="76200">
                  <a:solidFill>
                    <a:schemeClr val="tx1"/>
                  </a:solidFill>
                </a:ln>
                <a:solidFill>
                  <a:schemeClr val="bg1"/>
                </a:solidFill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super</a:t>
            </a:r>
            <a:r>
              <a:rPr lang="es-ES" sz="2400" b="1" dirty="0">
                <a:ln w="76200">
                  <a:solidFill>
                    <a:schemeClr val="tx1"/>
                  </a:solidFill>
                </a:ln>
                <a:solidFill>
                  <a:schemeClr val="bg1"/>
                </a:solidFill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ente vivo.</a:t>
            </a:r>
            <a:endParaRPr lang="es-CO" sz="2400" b="1" dirty="0">
              <a:ln w="76200">
                <a:solidFill>
                  <a:schemeClr val="tx1"/>
                </a:solidFill>
              </a:ln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s-ES" sz="2400" b="1" dirty="0">
                <a:ln w="76200">
                  <a:solidFill>
                    <a:schemeClr val="tx1"/>
                  </a:solidFill>
                </a:ln>
                <a:solidFill>
                  <a:schemeClr val="bg1"/>
                </a:solidFill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s-CO" sz="2400" b="1" dirty="0">
              <a:ln w="76200">
                <a:solidFill>
                  <a:schemeClr val="tx1"/>
                </a:solidFill>
              </a:ln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Lágrima 4">
            <a:extLst>
              <a:ext uri="{FF2B5EF4-FFF2-40B4-BE49-F238E27FC236}">
                <a16:creationId xmlns:a16="http://schemas.microsoft.com/office/drawing/2014/main" id="{A2950EB6-E8CC-AC43-BA09-7517CCA51B75}"/>
              </a:ext>
            </a:extLst>
          </p:cNvPr>
          <p:cNvSpPr/>
          <p:nvPr/>
        </p:nvSpPr>
        <p:spPr>
          <a:xfrm flipH="1">
            <a:off x="1694695" y="3244334"/>
            <a:ext cx="1840675" cy="1840675"/>
          </a:xfrm>
          <a:prstGeom prst="teardrop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solidFill>
                <a:schemeClr val="bg1"/>
              </a:solidFill>
            </a:endParaRPr>
          </a:p>
        </p:txBody>
      </p:sp>
      <p:sp>
        <p:nvSpPr>
          <p:cNvPr id="6" name="Lágrima 5">
            <a:extLst>
              <a:ext uri="{FF2B5EF4-FFF2-40B4-BE49-F238E27FC236}">
                <a16:creationId xmlns:a16="http://schemas.microsoft.com/office/drawing/2014/main" id="{3BE4717B-C92F-4145-8521-7325BF212AC1}"/>
              </a:ext>
            </a:extLst>
          </p:cNvPr>
          <p:cNvSpPr/>
          <p:nvPr/>
        </p:nvSpPr>
        <p:spPr>
          <a:xfrm>
            <a:off x="2836041" y="4601965"/>
            <a:ext cx="661710" cy="661710"/>
          </a:xfrm>
          <a:prstGeom prst="teardrop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solidFill>
                <a:schemeClr val="bg1"/>
              </a:solidFill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2F801493-A59C-554A-811B-301E712BCD11}"/>
              </a:ext>
            </a:extLst>
          </p:cNvPr>
          <p:cNvSpPr/>
          <p:nvPr/>
        </p:nvSpPr>
        <p:spPr>
          <a:xfrm>
            <a:off x="1743640" y="2599711"/>
            <a:ext cx="1742785" cy="2646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sz="16600" b="1" dirty="0">
                <a:solidFill>
                  <a:schemeClr val="bg1"/>
                </a:solidFill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</a:t>
            </a:r>
            <a:endParaRPr lang="es-CO" sz="16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9DC7B4F8-7738-024F-A690-0BB684FF0351}"/>
              </a:ext>
            </a:extLst>
          </p:cNvPr>
          <p:cNvSpPr/>
          <p:nvPr/>
        </p:nvSpPr>
        <p:spPr>
          <a:xfrm>
            <a:off x="3614245" y="5012772"/>
            <a:ext cx="691299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s-ES" sz="2400" b="1" dirty="0">
                <a:solidFill>
                  <a:schemeClr val="bg1"/>
                </a:solidFill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Cuidar la tierra como un todo orgánico es mantener las </a:t>
            </a:r>
            <a:r>
              <a:rPr lang="es-ES" sz="2400" b="1" i="1" dirty="0">
                <a:solidFill>
                  <a:schemeClr val="bg1"/>
                </a:solidFill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condiciones preexistentes</a:t>
            </a:r>
            <a:r>
              <a:rPr lang="es-ES" sz="2400" b="1" dirty="0">
                <a:solidFill>
                  <a:schemeClr val="bg1"/>
                </a:solidFill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desde hace millones y millones de años que propician su continuidad como </a:t>
            </a:r>
            <a:r>
              <a:rPr lang="es-ES" sz="2400" b="1" dirty="0" err="1">
                <a:solidFill>
                  <a:schemeClr val="bg1"/>
                </a:solidFill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super</a:t>
            </a:r>
            <a:r>
              <a:rPr lang="es-ES" sz="2400" b="1" dirty="0">
                <a:solidFill>
                  <a:schemeClr val="bg1"/>
                </a:solidFill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ente vivo.</a:t>
            </a:r>
            <a:endParaRPr lang="es-CO" sz="24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s-ES" sz="2400" b="1" dirty="0">
                <a:solidFill>
                  <a:schemeClr val="bg1"/>
                </a:solidFill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s-CO" sz="24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0925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6" grpId="0" animBg="1"/>
      <p:bldP spid="7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Una montaña con vista al mar&#10;&#10;Descripción generada automáticamente">
            <a:extLst>
              <a:ext uri="{FF2B5EF4-FFF2-40B4-BE49-F238E27FC236}">
                <a16:creationId xmlns:a16="http://schemas.microsoft.com/office/drawing/2014/main" id="{12BF8CBE-2687-E249-93C3-2B73A8A7E6E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D7791A38-59CE-154D-B3A6-BF98D8186322}"/>
              </a:ext>
            </a:extLst>
          </p:cNvPr>
          <p:cNvSpPr/>
          <p:nvPr/>
        </p:nvSpPr>
        <p:spPr>
          <a:xfrm>
            <a:off x="1860468" y="4768518"/>
            <a:ext cx="813855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400" b="1" dirty="0">
                <a:solidFill>
                  <a:schemeClr val="bg1"/>
                </a:solidFill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atmósfera, la biosfera, los suelos con sus nutrientes, las aguas limpias, los aires no contaminados, las relaciones de cooperación y de respeto con la naturaleza, y la convivencia pacifica elemental entre los pueblos y seres humanos.</a:t>
            </a:r>
            <a:endParaRPr lang="es-CO" sz="24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s-ES" sz="2400" b="1" dirty="0">
                <a:solidFill>
                  <a:schemeClr val="bg1"/>
                </a:solidFill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s-CO" sz="24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9503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Tortuga nadando en el agua&#10;&#10;Descripción generada automáticamente">
            <a:extLst>
              <a:ext uri="{FF2B5EF4-FFF2-40B4-BE49-F238E27FC236}">
                <a16:creationId xmlns:a16="http://schemas.microsoft.com/office/drawing/2014/main" id="{6B001153-6F5E-5143-A88C-B73E08783A3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-1"/>
            <a:ext cx="12192000" cy="6858001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0523A58B-0175-1C4A-93F6-2377B7680E83}"/>
              </a:ext>
            </a:extLst>
          </p:cNvPr>
          <p:cNvSpPr/>
          <p:nvPr/>
        </p:nvSpPr>
        <p:spPr>
          <a:xfrm>
            <a:off x="1938138" y="4842022"/>
            <a:ext cx="667789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s-ES" sz="2400" b="1" dirty="0">
                <a:ln w="76200">
                  <a:solidFill>
                    <a:schemeClr val="tx1"/>
                  </a:solidFill>
                </a:ln>
                <a:solidFill>
                  <a:schemeClr val="bg1"/>
                </a:solidFill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Cuidar cada ecosistema es </a:t>
            </a:r>
            <a:r>
              <a:rPr lang="es-ES" sz="2400" b="1" i="1" dirty="0">
                <a:ln w="76200">
                  <a:solidFill>
                    <a:schemeClr val="tx1"/>
                  </a:solidFill>
                </a:ln>
                <a:solidFill>
                  <a:schemeClr val="bg1"/>
                </a:solidFill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comprender las singularidades de cada biorregión</a:t>
            </a:r>
            <a:r>
              <a:rPr lang="es-ES" sz="2400" b="1" dirty="0">
                <a:ln w="76200">
                  <a:solidFill>
                    <a:schemeClr val="tx1"/>
                  </a:solidFill>
                </a:ln>
                <a:solidFill>
                  <a:schemeClr val="bg1"/>
                </a:solidFill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su resiliencia, su capacidad de reproducirse y de mantener relaciones de colaboración y reciprocidad.</a:t>
            </a:r>
            <a:endParaRPr lang="es-CO" sz="2400" b="1" dirty="0">
              <a:ln w="76200">
                <a:solidFill>
                  <a:schemeClr val="tx1"/>
                </a:solidFill>
              </a:ln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Lágrima 6">
            <a:extLst>
              <a:ext uri="{FF2B5EF4-FFF2-40B4-BE49-F238E27FC236}">
                <a16:creationId xmlns:a16="http://schemas.microsoft.com/office/drawing/2014/main" id="{4945FFC0-1CD0-284E-97D3-0632D1B5693A}"/>
              </a:ext>
            </a:extLst>
          </p:cNvPr>
          <p:cNvSpPr/>
          <p:nvPr/>
        </p:nvSpPr>
        <p:spPr>
          <a:xfrm flipH="1">
            <a:off x="1017802" y="2733695"/>
            <a:ext cx="1840675" cy="1840675"/>
          </a:xfrm>
          <a:prstGeom prst="teardrop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solidFill>
                <a:schemeClr val="bg1"/>
              </a:solidFill>
            </a:endParaRPr>
          </a:p>
        </p:txBody>
      </p:sp>
      <p:sp>
        <p:nvSpPr>
          <p:cNvPr id="8" name="Lágrima 7">
            <a:extLst>
              <a:ext uri="{FF2B5EF4-FFF2-40B4-BE49-F238E27FC236}">
                <a16:creationId xmlns:a16="http://schemas.microsoft.com/office/drawing/2014/main" id="{6DB79FA3-CB92-E64F-AC1D-9B3C0FA7A77B}"/>
              </a:ext>
            </a:extLst>
          </p:cNvPr>
          <p:cNvSpPr/>
          <p:nvPr/>
        </p:nvSpPr>
        <p:spPr>
          <a:xfrm>
            <a:off x="2159148" y="4091326"/>
            <a:ext cx="661710" cy="661710"/>
          </a:xfrm>
          <a:prstGeom prst="teardrop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solidFill>
                <a:schemeClr val="bg1"/>
              </a:solidFill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4CDFA165-A875-764D-8FA1-5DE12ED10A5B}"/>
              </a:ext>
            </a:extLst>
          </p:cNvPr>
          <p:cNvSpPr/>
          <p:nvPr/>
        </p:nvSpPr>
        <p:spPr>
          <a:xfrm>
            <a:off x="1312807" y="2481487"/>
            <a:ext cx="1250663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sz="11500" b="1" dirty="0">
                <a:solidFill>
                  <a:schemeClr val="bg1"/>
                </a:solidFill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</a:t>
            </a:r>
            <a:endParaRPr lang="es-CO" sz="115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4418881E-65F0-4F4E-BDD1-57C59919CF19}"/>
              </a:ext>
            </a:extLst>
          </p:cNvPr>
          <p:cNvSpPr/>
          <p:nvPr/>
        </p:nvSpPr>
        <p:spPr>
          <a:xfrm>
            <a:off x="1938138" y="4826578"/>
            <a:ext cx="667789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s-ES" sz="2400" b="1" dirty="0">
                <a:solidFill>
                  <a:schemeClr val="bg1"/>
                </a:solidFill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Cuidar cada ecosistema es </a:t>
            </a:r>
            <a:r>
              <a:rPr lang="es-ES" sz="2400" b="1" i="1" dirty="0">
                <a:solidFill>
                  <a:schemeClr val="bg1"/>
                </a:solidFill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comprender las singularidades de cada biorregión</a:t>
            </a:r>
            <a:r>
              <a:rPr lang="es-ES" sz="2400" b="1" dirty="0">
                <a:solidFill>
                  <a:schemeClr val="bg1"/>
                </a:solidFill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su resiliencia, su capacidad de reproducirse y de mantener relaciones de colaboración y reciprocidad.</a:t>
            </a:r>
            <a:endParaRPr lang="es-CO" sz="24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0720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  <p:bldP spid="8" grpId="0" animBg="1"/>
      <p:bldP spid="9" grpId="0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Imagen que contiene persona, exterior, pasto, alimentos&#10;&#10;Descripción generada automáticamente">
            <a:extLst>
              <a:ext uri="{FF2B5EF4-FFF2-40B4-BE49-F238E27FC236}">
                <a16:creationId xmlns:a16="http://schemas.microsoft.com/office/drawing/2014/main" id="{A5FF99DB-3FA5-2E42-BD1D-32B6439EFEE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A9C3A71B-DDF1-364D-99EC-78C9F4CE3B2A}"/>
              </a:ext>
            </a:extLst>
          </p:cNvPr>
          <p:cNvSpPr/>
          <p:nvPr/>
        </p:nvSpPr>
        <p:spPr>
          <a:xfrm>
            <a:off x="637309" y="1091034"/>
            <a:ext cx="556161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ln w="76200">
                  <a:solidFill>
                    <a:schemeClr val="tx1"/>
                  </a:solidFill>
                </a:ln>
                <a:solidFill>
                  <a:schemeClr val="bg1"/>
                </a:solidFill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Comprender el ecosistema es darse cuenta de los desequilibrios que puedan producirse por las interferencias irresponsables de nuestra cultura, voraz de bienes y servicios.</a:t>
            </a:r>
            <a:endParaRPr lang="es-CO" sz="3200" b="1" dirty="0">
              <a:ln w="76200">
                <a:solidFill>
                  <a:schemeClr val="tx1"/>
                </a:solidFill>
              </a:ln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BC28582C-1785-8445-A0BA-33A08EE3520A}"/>
              </a:ext>
            </a:extLst>
          </p:cNvPr>
          <p:cNvSpPr/>
          <p:nvPr/>
        </p:nvSpPr>
        <p:spPr>
          <a:xfrm>
            <a:off x="637309" y="1091034"/>
            <a:ext cx="556161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solidFill>
                  <a:schemeClr val="bg1"/>
                </a:solidFill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Comprender el ecosistema es darse cuenta de los desequilibrios que puedan producirse por las interferencias irresponsables de nuestra cultura, voraz de bienes y servicios.</a:t>
            </a:r>
            <a:endParaRPr lang="es-CO" sz="32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8774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Imagen que contiene persona, pasto, mujer, sostener&#10;&#10;Descripción generada automáticamente">
            <a:extLst>
              <a:ext uri="{FF2B5EF4-FFF2-40B4-BE49-F238E27FC236}">
                <a16:creationId xmlns:a16="http://schemas.microsoft.com/office/drawing/2014/main" id="{E63CD7E5-C796-F542-98C4-8657A21A56C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1C3382C4-65C9-2941-A3B9-1E1C8FDC8A1E}"/>
              </a:ext>
            </a:extLst>
          </p:cNvPr>
          <p:cNvSpPr/>
          <p:nvPr/>
        </p:nvSpPr>
        <p:spPr>
          <a:xfrm>
            <a:off x="2858477" y="4753036"/>
            <a:ext cx="6096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es-ES" sz="3600" b="1" dirty="0">
                <a:ln w="76200">
                  <a:solidFill>
                    <a:schemeClr val="tx1"/>
                  </a:solidFill>
                </a:ln>
                <a:solidFill>
                  <a:schemeClr val="bg1"/>
                </a:solidFill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Cuidar la tierra es principalmente </a:t>
            </a:r>
            <a:r>
              <a:rPr lang="es-ES" sz="3600" b="1" i="1" dirty="0">
                <a:ln w="76200">
                  <a:solidFill>
                    <a:schemeClr val="tx1"/>
                  </a:solidFill>
                </a:ln>
                <a:solidFill>
                  <a:schemeClr val="bg1"/>
                </a:solidFill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cuidar su integridad y vitalidad.</a:t>
            </a:r>
            <a:r>
              <a:rPr lang="es-ES" sz="3600" b="1" dirty="0">
                <a:ln w="76200">
                  <a:solidFill>
                    <a:schemeClr val="tx1"/>
                  </a:solidFill>
                </a:ln>
                <a:solidFill>
                  <a:schemeClr val="bg1"/>
                </a:solidFill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s-CO" sz="3600" b="1" dirty="0">
              <a:ln w="76200">
                <a:solidFill>
                  <a:schemeClr val="tx1"/>
                </a:solidFill>
              </a:ln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Lágrima 4">
            <a:extLst>
              <a:ext uri="{FF2B5EF4-FFF2-40B4-BE49-F238E27FC236}">
                <a16:creationId xmlns:a16="http://schemas.microsoft.com/office/drawing/2014/main" id="{09C49766-19EA-C945-A7FA-D4242CB8076C}"/>
              </a:ext>
            </a:extLst>
          </p:cNvPr>
          <p:cNvSpPr/>
          <p:nvPr/>
        </p:nvSpPr>
        <p:spPr>
          <a:xfrm flipH="1">
            <a:off x="1849075" y="3173082"/>
            <a:ext cx="1840675" cy="1840675"/>
          </a:xfrm>
          <a:prstGeom prst="teardrop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solidFill>
                <a:schemeClr val="bg1"/>
              </a:solidFill>
            </a:endParaRPr>
          </a:p>
        </p:txBody>
      </p:sp>
      <p:sp>
        <p:nvSpPr>
          <p:cNvPr id="6" name="Lágrima 5">
            <a:extLst>
              <a:ext uri="{FF2B5EF4-FFF2-40B4-BE49-F238E27FC236}">
                <a16:creationId xmlns:a16="http://schemas.microsoft.com/office/drawing/2014/main" id="{DCC9A2F0-3920-7448-B912-4DAA469DDCCC}"/>
              </a:ext>
            </a:extLst>
          </p:cNvPr>
          <p:cNvSpPr/>
          <p:nvPr/>
        </p:nvSpPr>
        <p:spPr>
          <a:xfrm>
            <a:off x="2990421" y="4530713"/>
            <a:ext cx="661710" cy="661710"/>
          </a:xfrm>
          <a:prstGeom prst="teardrop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solidFill>
                <a:schemeClr val="bg1"/>
              </a:solidFill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BD641DE8-16EC-0345-B19A-F8A224CA49B8}"/>
              </a:ext>
            </a:extLst>
          </p:cNvPr>
          <p:cNvSpPr/>
          <p:nvPr/>
        </p:nvSpPr>
        <p:spPr>
          <a:xfrm>
            <a:off x="2095188" y="2920874"/>
            <a:ext cx="1348447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sz="11500" b="1" dirty="0">
                <a:solidFill>
                  <a:schemeClr val="bg1"/>
                </a:solidFill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</a:t>
            </a:r>
            <a:endParaRPr lang="es-CO" sz="115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32F3C1A4-9A4A-E346-AF3E-DF205FA8CA4F}"/>
              </a:ext>
            </a:extLst>
          </p:cNvPr>
          <p:cNvSpPr/>
          <p:nvPr/>
        </p:nvSpPr>
        <p:spPr>
          <a:xfrm>
            <a:off x="2858477" y="4749935"/>
            <a:ext cx="6096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es-ES" sz="3600" b="1" dirty="0">
                <a:solidFill>
                  <a:schemeClr val="bg1"/>
                </a:solidFill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Cuidar la tierra es principalmente </a:t>
            </a:r>
            <a:r>
              <a:rPr lang="es-ES" sz="3600" b="1" i="1" dirty="0">
                <a:solidFill>
                  <a:schemeClr val="bg1"/>
                </a:solidFill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cuidar su integridad y vitalidad.</a:t>
            </a:r>
            <a:r>
              <a:rPr lang="es-ES" sz="3600" b="1" dirty="0">
                <a:solidFill>
                  <a:schemeClr val="bg1"/>
                </a:solidFill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s-CO" sz="3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8380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6" grpId="0" animBg="1"/>
      <p:bldP spid="7" grpId="0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Imagen que contiene persona, roca, exterior, sostener&#10;&#10;Descripción generada automáticamente">
            <a:extLst>
              <a:ext uri="{FF2B5EF4-FFF2-40B4-BE49-F238E27FC236}">
                <a16:creationId xmlns:a16="http://schemas.microsoft.com/office/drawing/2014/main" id="{309F064C-EB3C-B54E-BC9F-B4B77A63713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5" name="Elipse 4">
            <a:extLst>
              <a:ext uri="{FF2B5EF4-FFF2-40B4-BE49-F238E27FC236}">
                <a16:creationId xmlns:a16="http://schemas.microsoft.com/office/drawing/2014/main" id="{7236C919-5AA8-654B-92FE-67A249692F4E}"/>
              </a:ext>
            </a:extLst>
          </p:cNvPr>
          <p:cNvSpPr/>
          <p:nvPr/>
        </p:nvSpPr>
        <p:spPr>
          <a:xfrm>
            <a:off x="3394363" y="744486"/>
            <a:ext cx="5029200" cy="5029200"/>
          </a:xfrm>
          <a:prstGeom prst="ellipse">
            <a:avLst/>
          </a:prstGeom>
          <a:solidFill>
            <a:srgbClr val="548235">
              <a:alpha val="8039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" name="Lágrima 5">
            <a:extLst>
              <a:ext uri="{FF2B5EF4-FFF2-40B4-BE49-F238E27FC236}">
                <a16:creationId xmlns:a16="http://schemas.microsoft.com/office/drawing/2014/main" id="{053AF5A7-7E96-6F4A-84CD-52292F031CCE}"/>
              </a:ext>
            </a:extLst>
          </p:cNvPr>
          <p:cNvSpPr/>
          <p:nvPr/>
        </p:nvSpPr>
        <p:spPr>
          <a:xfrm flipH="1">
            <a:off x="6618911" y="4981008"/>
            <a:ext cx="1375719" cy="1375719"/>
          </a:xfrm>
          <a:prstGeom prst="teardrop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solidFill>
                <a:schemeClr val="bg1"/>
              </a:solidFill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1804EFA6-8C52-6B4B-B2EB-6349FA12492F}"/>
              </a:ext>
            </a:extLst>
          </p:cNvPr>
          <p:cNvSpPr/>
          <p:nvPr/>
        </p:nvSpPr>
        <p:spPr>
          <a:xfrm>
            <a:off x="3617026" y="1876992"/>
            <a:ext cx="458387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400" b="1" dirty="0">
                <a:solidFill>
                  <a:schemeClr val="bg1"/>
                </a:solidFill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 no permitir que biomas enteros o toda una vasta región biológica sea deforestada, y como consecuencia se degrade alterando el régimen de lluvias. Es asegurar la integridad de toda su biocapacidad. </a:t>
            </a:r>
            <a:endParaRPr lang="es-CO" sz="24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062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Imagen que contiene persona, pieza, chocolate, pastel&#10;&#10;Descripción generada automáticamente">
            <a:extLst>
              <a:ext uri="{FF2B5EF4-FFF2-40B4-BE49-F238E27FC236}">
                <a16:creationId xmlns:a16="http://schemas.microsoft.com/office/drawing/2014/main" id="{BCC5400F-BEB6-5E46-8D33-ADFFC093FBD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1636B720-0A73-444A-A07C-3661E42FCF0A}"/>
              </a:ext>
            </a:extLst>
          </p:cNvPr>
          <p:cNvSpPr/>
          <p:nvPr/>
        </p:nvSpPr>
        <p:spPr>
          <a:xfrm>
            <a:off x="2541322" y="4701098"/>
            <a:ext cx="800792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s-ES" sz="2800" b="1" dirty="0">
                <a:ln w="76200">
                  <a:solidFill>
                    <a:schemeClr val="tx1"/>
                  </a:solidFill>
                </a:ln>
                <a:solidFill>
                  <a:schemeClr val="bg1"/>
                </a:solidFill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Cuidar la tierra es </a:t>
            </a:r>
            <a:r>
              <a:rPr lang="es-ES" sz="2800" b="1" i="1" dirty="0">
                <a:ln w="76200">
                  <a:solidFill>
                    <a:schemeClr val="tx1"/>
                  </a:solidFill>
                </a:ln>
                <a:solidFill>
                  <a:schemeClr val="bg1"/>
                </a:solidFill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cuidar de los bienes y servicios comunes</a:t>
            </a:r>
            <a:r>
              <a:rPr lang="es-ES" sz="2800" b="1" dirty="0">
                <a:ln w="76200">
                  <a:solidFill>
                    <a:schemeClr val="tx1"/>
                  </a:solidFill>
                </a:ln>
                <a:solidFill>
                  <a:schemeClr val="bg1"/>
                </a:solidFill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que gratuitamente ofrece a todos los seres vivos, como el agua, el suelo, los nutrientes, el aire, las semillas, las fibras, el clima, etc.</a:t>
            </a:r>
            <a:endParaRPr lang="es-CO" sz="2800" b="1" dirty="0">
              <a:ln w="76200">
                <a:solidFill>
                  <a:schemeClr val="tx1"/>
                </a:solidFill>
              </a:ln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Lágrima 4">
            <a:extLst>
              <a:ext uri="{FF2B5EF4-FFF2-40B4-BE49-F238E27FC236}">
                <a16:creationId xmlns:a16="http://schemas.microsoft.com/office/drawing/2014/main" id="{B10F62C7-BA52-1948-96AE-4C195CBD2B45}"/>
              </a:ext>
            </a:extLst>
          </p:cNvPr>
          <p:cNvSpPr/>
          <p:nvPr/>
        </p:nvSpPr>
        <p:spPr>
          <a:xfrm flipH="1">
            <a:off x="994052" y="2698069"/>
            <a:ext cx="1840675" cy="1840675"/>
          </a:xfrm>
          <a:prstGeom prst="teardrop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solidFill>
                <a:schemeClr val="bg1"/>
              </a:solidFill>
            </a:endParaRPr>
          </a:p>
        </p:txBody>
      </p:sp>
      <p:sp>
        <p:nvSpPr>
          <p:cNvPr id="6" name="Lágrima 5">
            <a:extLst>
              <a:ext uri="{FF2B5EF4-FFF2-40B4-BE49-F238E27FC236}">
                <a16:creationId xmlns:a16="http://schemas.microsoft.com/office/drawing/2014/main" id="{30EFA6B1-F92E-5240-AEE6-A1F3463313E8}"/>
              </a:ext>
            </a:extLst>
          </p:cNvPr>
          <p:cNvSpPr/>
          <p:nvPr/>
        </p:nvSpPr>
        <p:spPr>
          <a:xfrm>
            <a:off x="2135398" y="4055700"/>
            <a:ext cx="661710" cy="661710"/>
          </a:xfrm>
          <a:prstGeom prst="teardrop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solidFill>
                <a:schemeClr val="bg1"/>
              </a:solidFill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F7016A0D-2D0F-5E49-B508-54ECBA2FCF86}"/>
              </a:ext>
            </a:extLst>
          </p:cNvPr>
          <p:cNvSpPr/>
          <p:nvPr/>
        </p:nvSpPr>
        <p:spPr>
          <a:xfrm>
            <a:off x="1287454" y="2445861"/>
            <a:ext cx="1253868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sz="11500" b="1" dirty="0">
                <a:solidFill>
                  <a:schemeClr val="bg1"/>
                </a:solidFill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5.</a:t>
            </a:r>
            <a:endParaRPr lang="es-CO" sz="115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702E3BEF-41A4-B444-9EDA-D70F9DF718FE}"/>
              </a:ext>
            </a:extLst>
          </p:cNvPr>
          <p:cNvSpPr/>
          <p:nvPr/>
        </p:nvSpPr>
        <p:spPr>
          <a:xfrm>
            <a:off x="2541322" y="4711979"/>
            <a:ext cx="800792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s-ES" sz="2800" b="1" dirty="0">
                <a:solidFill>
                  <a:schemeClr val="bg1"/>
                </a:solidFill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Cuidar la tierra es </a:t>
            </a:r>
            <a:r>
              <a:rPr lang="es-ES" sz="2800" b="1" i="1" dirty="0">
                <a:solidFill>
                  <a:schemeClr val="bg1"/>
                </a:solidFill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cuidar de los bienes y servicios comunes</a:t>
            </a:r>
            <a:r>
              <a:rPr lang="es-ES" sz="2800" b="1" dirty="0">
                <a:solidFill>
                  <a:schemeClr val="bg1"/>
                </a:solidFill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que gratuitamente ofrece a todos los seres vivos, como el agua, el suelo, los nutrientes, el aire, las semillas, las fibras, el clima, etc.</a:t>
            </a:r>
            <a:endParaRPr lang="es-CO" sz="28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8719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6" grpId="0" animBg="1"/>
      <p:bldP spid="7" grpId="0"/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Imagen que contiene flor, pájaro&#10;&#10;Descripción generada automáticamente">
            <a:extLst>
              <a:ext uri="{FF2B5EF4-FFF2-40B4-BE49-F238E27FC236}">
                <a16:creationId xmlns:a16="http://schemas.microsoft.com/office/drawing/2014/main" id="{BACDEF4B-3E49-3740-9F8C-F5D9C3354D8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B5454015-1EED-5C43-891F-20382C1395D4}"/>
              </a:ext>
            </a:extLst>
          </p:cNvPr>
          <p:cNvSpPr/>
          <p:nvPr/>
        </p:nvSpPr>
        <p:spPr>
          <a:xfrm>
            <a:off x="5516880" y="2766167"/>
            <a:ext cx="6096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ES" sz="3600" b="1" dirty="0">
                <a:solidFill>
                  <a:schemeClr val="bg1"/>
                </a:solidFill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Estos bienes comunes, no pueden ser privatizados, comprados ni vendidos, ni entrar como mercancías en el sistema de negocios.</a:t>
            </a:r>
            <a:endParaRPr lang="es-CO" sz="3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2563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Captura de pantalla de un celular con texto e imagen&#10;&#10;Descripción generada automáticamente">
            <a:extLst>
              <a:ext uri="{FF2B5EF4-FFF2-40B4-BE49-F238E27FC236}">
                <a16:creationId xmlns:a16="http://schemas.microsoft.com/office/drawing/2014/main" id="{84288C6C-A9FF-444F-ABB0-E88138779AA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993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Imagen que contiene exterior, agua, arrecife, roca&#10;&#10;Descripción generada automáticamente">
            <a:extLst>
              <a:ext uri="{FF2B5EF4-FFF2-40B4-BE49-F238E27FC236}">
                <a16:creationId xmlns:a16="http://schemas.microsoft.com/office/drawing/2014/main" id="{AE3D33BE-FA40-5746-86B7-D630E0C1325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729356EE-E7E6-9D44-A3B8-304D990B0516}"/>
              </a:ext>
            </a:extLst>
          </p:cNvPr>
          <p:cNvSpPr/>
          <p:nvPr/>
        </p:nvSpPr>
        <p:spPr>
          <a:xfrm>
            <a:off x="1109472" y="3845159"/>
            <a:ext cx="6096000" cy="2123658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es-ES" sz="4400" b="1" dirty="0">
                <a:ln w="76200">
                  <a:solidFill>
                    <a:schemeClr val="tx1"/>
                  </a:solidFill>
                </a:ln>
                <a:solidFill>
                  <a:schemeClr val="bg1"/>
                </a:solidFill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Cuidar la tierra implica </a:t>
            </a:r>
            <a:r>
              <a:rPr lang="es-ES" sz="4400" b="1" i="1" dirty="0">
                <a:ln w="76200">
                  <a:solidFill>
                    <a:schemeClr val="tx1"/>
                  </a:solidFill>
                </a:ln>
                <a:solidFill>
                  <a:schemeClr val="bg1"/>
                </a:solidFill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cuidar decididamente nuestros océanos.</a:t>
            </a:r>
            <a:r>
              <a:rPr lang="es-ES" sz="4400" b="1" dirty="0">
                <a:ln w="76200">
                  <a:solidFill>
                    <a:schemeClr val="tx1"/>
                  </a:solidFill>
                </a:ln>
                <a:solidFill>
                  <a:schemeClr val="bg1"/>
                </a:solidFill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s-CO" sz="4400" b="1" dirty="0">
              <a:ln w="76200">
                <a:solidFill>
                  <a:schemeClr val="tx1"/>
                </a:solidFill>
              </a:ln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7967AAF8-1312-EB47-99D6-5D0C66C08F4F}"/>
              </a:ext>
            </a:extLst>
          </p:cNvPr>
          <p:cNvSpPr/>
          <p:nvPr/>
        </p:nvSpPr>
        <p:spPr>
          <a:xfrm>
            <a:off x="1109472" y="3845159"/>
            <a:ext cx="6096000" cy="2123658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es-ES" sz="4400" b="1" dirty="0">
                <a:solidFill>
                  <a:schemeClr val="bg1"/>
                </a:solidFill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Cuidar la tierra implica </a:t>
            </a:r>
            <a:r>
              <a:rPr lang="es-ES" sz="4400" b="1" i="1" dirty="0">
                <a:solidFill>
                  <a:schemeClr val="bg1"/>
                </a:solidFill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cuidar decididamente nuestros océanos.</a:t>
            </a:r>
            <a:r>
              <a:rPr lang="es-ES" sz="4400" b="1" dirty="0">
                <a:solidFill>
                  <a:schemeClr val="bg1"/>
                </a:solidFill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s-CO" sz="44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Lágrima 5">
            <a:extLst>
              <a:ext uri="{FF2B5EF4-FFF2-40B4-BE49-F238E27FC236}">
                <a16:creationId xmlns:a16="http://schemas.microsoft.com/office/drawing/2014/main" id="{12E456CA-7A38-4441-8C2D-EF426B483F95}"/>
              </a:ext>
            </a:extLst>
          </p:cNvPr>
          <p:cNvSpPr/>
          <p:nvPr/>
        </p:nvSpPr>
        <p:spPr>
          <a:xfrm flipH="1">
            <a:off x="792884" y="1588325"/>
            <a:ext cx="1840675" cy="1840675"/>
          </a:xfrm>
          <a:prstGeom prst="teardrop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solidFill>
                <a:schemeClr val="bg1"/>
              </a:solidFill>
            </a:endParaRPr>
          </a:p>
        </p:txBody>
      </p:sp>
      <p:sp>
        <p:nvSpPr>
          <p:cNvPr id="7" name="Lágrima 6">
            <a:extLst>
              <a:ext uri="{FF2B5EF4-FFF2-40B4-BE49-F238E27FC236}">
                <a16:creationId xmlns:a16="http://schemas.microsoft.com/office/drawing/2014/main" id="{85119A0C-01DD-3C4A-A9F7-B3A5CE61CA4E}"/>
              </a:ext>
            </a:extLst>
          </p:cNvPr>
          <p:cNvSpPr/>
          <p:nvPr/>
        </p:nvSpPr>
        <p:spPr>
          <a:xfrm>
            <a:off x="1934230" y="2945956"/>
            <a:ext cx="661710" cy="661710"/>
          </a:xfrm>
          <a:prstGeom prst="teardrop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solidFill>
                <a:schemeClr val="bg1"/>
              </a:solidFill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5CE9C12A-4A84-EC43-9509-155356E3075D}"/>
              </a:ext>
            </a:extLst>
          </p:cNvPr>
          <p:cNvSpPr/>
          <p:nvPr/>
        </p:nvSpPr>
        <p:spPr>
          <a:xfrm>
            <a:off x="1044607" y="1336117"/>
            <a:ext cx="1337226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sz="11500" b="1" dirty="0">
                <a:solidFill>
                  <a:schemeClr val="bg1"/>
                </a:solidFill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6.</a:t>
            </a:r>
            <a:endParaRPr lang="es-CO" sz="115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5858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 animBg="1"/>
      <p:bldP spid="7" grpId="0" animBg="1"/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Imagen que contiene roca, pasto, arrecife, comida&#10;&#10;Descripción generada automáticamente">
            <a:extLst>
              <a:ext uri="{FF2B5EF4-FFF2-40B4-BE49-F238E27FC236}">
                <a16:creationId xmlns:a16="http://schemas.microsoft.com/office/drawing/2014/main" id="{C9AB3133-B195-0545-A154-9105EA1114A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Elipse 4">
            <a:extLst>
              <a:ext uri="{FF2B5EF4-FFF2-40B4-BE49-F238E27FC236}">
                <a16:creationId xmlns:a16="http://schemas.microsoft.com/office/drawing/2014/main" id="{EFEB54D8-FA51-7A4D-9E96-604DAAFB972E}"/>
              </a:ext>
            </a:extLst>
          </p:cNvPr>
          <p:cNvSpPr/>
          <p:nvPr/>
        </p:nvSpPr>
        <p:spPr>
          <a:xfrm>
            <a:off x="3394363" y="744486"/>
            <a:ext cx="5029200" cy="5029200"/>
          </a:xfrm>
          <a:prstGeom prst="ellipse">
            <a:avLst/>
          </a:prstGeom>
          <a:solidFill>
            <a:srgbClr val="548235">
              <a:alpha val="8039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" name="Lágrima 5">
            <a:extLst>
              <a:ext uri="{FF2B5EF4-FFF2-40B4-BE49-F238E27FC236}">
                <a16:creationId xmlns:a16="http://schemas.microsoft.com/office/drawing/2014/main" id="{4D47D40C-F03A-BA40-B624-9BDC34AAEFE4}"/>
              </a:ext>
            </a:extLst>
          </p:cNvPr>
          <p:cNvSpPr/>
          <p:nvPr/>
        </p:nvSpPr>
        <p:spPr>
          <a:xfrm flipH="1">
            <a:off x="6618911" y="4981008"/>
            <a:ext cx="1375719" cy="1375719"/>
          </a:xfrm>
          <a:prstGeom prst="teardrop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solidFill>
                <a:schemeClr val="bg1"/>
              </a:solidFill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875B41CB-F6B1-064F-A3F2-8C95471F383F}"/>
              </a:ext>
            </a:extLst>
          </p:cNvPr>
          <p:cNvSpPr/>
          <p:nvPr/>
        </p:nvSpPr>
        <p:spPr>
          <a:xfrm>
            <a:off x="3829669" y="1735592"/>
            <a:ext cx="431874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400" b="1" dirty="0">
                <a:solidFill>
                  <a:schemeClr val="bg1"/>
                </a:solidFill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 ellos existe una inmensa biodiversidad y corales que ayudan a mantener la oxigenación de la atmósfera. Son los océanos, su temperatura y el nivel de evaporación del agua los que regulan los climas y las lluvias. </a:t>
            </a:r>
            <a:endParaRPr lang="es-CO" sz="24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4237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Imagen que contiene animal, mamífero, pequeño, viendo&#10;&#10;Descripción generada automáticamente">
            <a:extLst>
              <a:ext uri="{FF2B5EF4-FFF2-40B4-BE49-F238E27FC236}">
                <a16:creationId xmlns:a16="http://schemas.microsoft.com/office/drawing/2014/main" id="{5B4BB15E-7ED1-4040-A005-B311FB4320A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0287000" cy="6858000"/>
          </a:xfrm>
          <a:prstGeom prst="rect">
            <a:avLst/>
          </a:prstGeom>
        </p:spPr>
      </p:pic>
      <p:pic>
        <p:nvPicPr>
          <p:cNvPr id="6" name="Imagen 5" descr="Imagen que contiene animal, mamífero, pequeño, viendo&#10;&#10;Descripción generada automáticamente">
            <a:extLst>
              <a:ext uri="{FF2B5EF4-FFF2-40B4-BE49-F238E27FC236}">
                <a16:creationId xmlns:a16="http://schemas.microsoft.com/office/drawing/2014/main" id="{AD4BB76B-47F0-5C46-B3C4-117EBA8BBDB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10271821" y="0"/>
            <a:ext cx="1920179" cy="6858000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1888A893-1001-3E4E-99AF-0425ADD8D48C}"/>
              </a:ext>
            </a:extLst>
          </p:cNvPr>
          <p:cNvSpPr/>
          <p:nvPr/>
        </p:nvSpPr>
        <p:spPr>
          <a:xfrm>
            <a:off x="7151521" y="2713982"/>
            <a:ext cx="4087979" cy="30469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s-ES" sz="4800" b="1" dirty="0">
                <a:solidFill>
                  <a:schemeClr val="bg1"/>
                </a:solidFill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Cuidar la tierra</a:t>
            </a:r>
          </a:p>
          <a:p>
            <a:pPr lvl="0" algn="ctr"/>
            <a:r>
              <a:rPr lang="es-ES" sz="4800" b="1" dirty="0">
                <a:solidFill>
                  <a:schemeClr val="bg1"/>
                </a:solidFill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 </a:t>
            </a:r>
            <a:r>
              <a:rPr lang="es-ES" sz="4800" b="1" i="1" dirty="0">
                <a:solidFill>
                  <a:schemeClr val="bg1"/>
                </a:solidFill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cuidar de su</a:t>
            </a:r>
          </a:p>
          <a:p>
            <a:pPr lvl="0" algn="ctr"/>
            <a:r>
              <a:rPr lang="es-ES" sz="4800" b="1" i="1" dirty="0">
                <a:solidFill>
                  <a:schemeClr val="bg1"/>
                </a:solidFill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incontable</a:t>
            </a:r>
          </a:p>
          <a:p>
            <a:pPr lvl="0" algn="ctr"/>
            <a:r>
              <a:rPr lang="es-ES" sz="4800" b="1" i="1" dirty="0">
                <a:solidFill>
                  <a:schemeClr val="bg1"/>
                </a:solidFill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biodiversidad.</a:t>
            </a:r>
            <a:r>
              <a:rPr lang="es-ES" sz="4800" b="1" dirty="0">
                <a:solidFill>
                  <a:schemeClr val="bg1"/>
                </a:solidFill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s-CO" sz="48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Lágrima 6">
            <a:extLst>
              <a:ext uri="{FF2B5EF4-FFF2-40B4-BE49-F238E27FC236}">
                <a16:creationId xmlns:a16="http://schemas.microsoft.com/office/drawing/2014/main" id="{C0DFACCF-0240-D849-9C58-63789BD6A87C}"/>
              </a:ext>
            </a:extLst>
          </p:cNvPr>
          <p:cNvSpPr/>
          <p:nvPr/>
        </p:nvSpPr>
        <p:spPr>
          <a:xfrm flipH="1">
            <a:off x="8253964" y="694641"/>
            <a:ext cx="1840675" cy="1840675"/>
          </a:xfrm>
          <a:prstGeom prst="teardrop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solidFill>
                <a:schemeClr val="bg1"/>
              </a:solidFill>
            </a:endParaRPr>
          </a:p>
        </p:txBody>
      </p:sp>
      <p:sp>
        <p:nvSpPr>
          <p:cNvPr id="8" name="Lágrima 7">
            <a:extLst>
              <a:ext uri="{FF2B5EF4-FFF2-40B4-BE49-F238E27FC236}">
                <a16:creationId xmlns:a16="http://schemas.microsoft.com/office/drawing/2014/main" id="{526FDF19-1C1F-A349-9964-3404635846D7}"/>
              </a:ext>
            </a:extLst>
          </p:cNvPr>
          <p:cNvSpPr/>
          <p:nvPr/>
        </p:nvSpPr>
        <p:spPr>
          <a:xfrm>
            <a:off x="9395310" y="2052272"/>
            <a:ext cx="661710" cy="661710"/>
          </a:xfrm>
          <a:prstGeom prst="teardrop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solidFill>
                <a:schemeClr val="bg1"/>
              </a:solidFill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EB072239-AFD1-BE45-8CE2-062DA68419D9}"/>
              </a:ext>
            </a:extLst>
          </p:cNvPr>
          <p:cNvSpPr/>
          <p:nvPr/>
        </p:nvSpPr>
        <p:spPr>
          <a:xfrm>
            <a:off x="8552976" y="442433"/>
            <a:ext cx="1242648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sz="11500" b="1" dirty="0">
                <a:solidFill>
                  <a:schemeClr val="bg1"/>
                </a:solidFill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7.</a:t>
            </a:r>
            <a:endParaRPr lang="es-CO" sz="115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6287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 animBg="1"/>
      <p:bldP spid="8" grpId="0" animBg="1"/>
      <p:bldP spid="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Imagen que contiene montaña, naturaleza, exterior, agua&#10;&#10;Descripción generada automáticamente">
            <a:extLst>
              <a:ext uri="{FF2B5EF4-FFF2-40B4-BE49-F238E27FC236}">
                <a16:creationId xmlns:a16="http://schemas.microsoft.com/office/drawing/2014/main" id="{D566E229-4070-9643-82BD-F9B3ACF254F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Lágrima 4">
            <a:extLst>
              <a:ext uri="{FF2B5EF4-FFF2-40B4-BE49-F238E27FC236}">
                <a16:creationId xmlns:a16="http://schemas.microsoft.com/office/drawing/2014/main" id="{1D554C3C-FD67-3D42-B4CA-A018C5E832B0}"/>
              </a:ext>
            </a:extLst>
          </p:cNvPr>
          <p:cNvSpPr/>
          <p:nvPr/>
        </p:nvSpPr>
        <p:spPr>
          <a:xfrm>
            <a:off x="7196446" y="0"/>
            <a:ext cx="4995553" cy="5142016"/>
          </a:xfrm>
          <a:prstGeom prst="teardrop">
            <a:avLst/>
          </a:prstGeom>
          <a:solidFill>
            <a:srgbClr val="548235">
              <a:alpha val="9058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solidFill>
                <a:schemeClr val="bg1"/>
              </a:solidFill>
            </a:endParaRPr>
          </a:p>
        </p:txBody>
      </p:sp>
      <p:sp>
        <p:nvSpPr>
          <p:cNvPr id="6" name="Lágrima 5">
            <a:extLst>
              <a:ext uri="{FF2B5EF4-FFF2-40B4-BE49-F238E27FC236}">
                <a16:creationId xmlns:a16="http://schemas.microsoft.com/office/drawing/2014/main" id="{FBB84CFA-DA66-2948-9A38-8736481B8EF6}"/>
              </a:ext>
            </a:extLst>
          </p:cNvPr>
          <p:cNvSpPr/>
          <p:nvPr/>
        </p:nvSpPr>
        <p:spPr>
          <a:xfrm flipH="1">
            <a:off x="9649209" y="4260272"/>
            <a:ext cx="1375719" cy="1375719"/>
          </a:xfrm>
          <a:prstGeom prst="teardrop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solidFill>
                <a:schemeClr val="bg1"/>
              </a:solidFill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4F7CCBE2-4479-B746-8E11-F86206BCCD0F}"/>
              </a:ext>
            </a:extLst>
          </p:cNvPr>
          <p:cNvSpPr/>
          <p:nvPr/>
        </p:nvSpPr>
        <p:spPr>
          <a:xfrm>
            <a:off x="7491983" y="903975"/>
            <a:ext cx="470001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600" b="1" dirty="0">
                <a:solidFill>
                  <a:schemeClr val="bg1"/>
                </a:solidFill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Cuidar de su belleza, de sus paisajes, del esplendor de sus bosques, el encanto</a:t>
            </a:r>
          </a:p>
          <a:p>
            <a:pPr algn="ctr"/>
            <a:r>
              <a:rPr lang="es-ES" sz="3600" b="1" dirty="0">
                <a:solidFill>
                  <a:schemeClr val="bg1"/>
                </a:solidFill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sus flores.</a:t>
            </a:r>
            <a:endParaRPr lang="es-CO" sz="3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2594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Un grupo de personas de pie sobre pasto&#10;&#10;Descripción generada automáticamente">
            <a:extLst>
              <a:ext uri="{FF2B5EF4-FFF2-40B4-BE49-F238E27FC236}">
                <a16:creationId xmlns:a16="http://schemas.microsoft.com/office/drawing/2014/main" id="{790CA0D4-50C9-1E43-93B0-DED016D346B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15E4CE7F-0C58-0F46-B4AF-FC9F33E1745A}"/>
              </a:ext>
            </a:extLst>
          </p:cNvPr>
          <p:cNvSpPr/>
          <p:nvPr/>
        </p:nvSpPr>
        <p:spPr>
          <a:xfrm>
            <a:off x="3485877" y="406562"/>
            <a:ext cx="818152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s-ES" sz="3200" b="1" dirty="0">
                <a:solidFill>
                  <a:schemeClr val="bg1"/>
                </a:solidFill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Cuidar la tierra es </a:t>
            </a:r>
            <a:r>
              <a:rPr lang="es-ES" sz="3200" b="1" i="1" dirty="0">
                <a:solidFill>
                  <a:schemeClr val="bg1"/>
                </a:solidFill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cuidar de su mejor producto que somos los seres humanos</a:t>
            </a:r>
            <a:r>
              <a:rPr lang="es-ES" sz="3200" b="1" dirty="0">
                <a:solidFill>
                  <a:schemeClr val="bg1"/>
                </a:solidFill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hombres y mujeres, especialmente los más vulnerables.</a:t>
            </a:r>
            <a:endParaRPr lang="es-CO" sz="32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Lágrima 4">
            <a:extLst>
              <a:ext uri="{FF2B5EF4-FFF2-40B4-BE49-F238E27FC236}">
                <a16:creationId xmlns:a16="http://schemas.microsoft.com/office/drawing/2014/main" id="{A94DC4EC-317C-A446-91D8-E0DB0137A847}"/>
              </a:ext>
            </a:extLst>
          </p:cNvPr>
          <p:cNvSpPr/>
          <p:nvPr/>
        </p:nvSpPr>
        <p:spPr>
          <a:xfrm flipH="1">
            <a:off x="1158220" y="366382"/>
            <a:ext cx="1840675" cy="1840675"/>
          </a:xfrm>
          <a:prstGeom prst="teardrop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solidFill>
                <a:schemeClr val="bg1"/>
              </a:solidFill>
            </a:endParaRPr>
          </a:p>
        </p:txBody>
      </p:sp>
      <p:sp>
        <p:nvSpPr>
          <p:cNvPr id="6" name="Lágrima 5">
            <a:extLst>
              <a:ext uri="{FF2B5EF4-FFF2-40B4-BE49-F238E27FC236}">
                <a16:creationId xmlns:a16="http://schemas.microsoft.com/office/drawing/2014/main" id="{4C464234-8422-B848-A75C-F6158794C6E4}"/>
              </a:ext>
            </a:extLst>
          </p:cNvPr>
          <p:cNvSpPr/>
          <p:nvPr/>
        </p:nvSpPr>
        <p:spPr>
          <a:xfrm>
            <a:off x="2299566" y="1724013"/>
            <a:ext cx="661710" cy="661710"/>
          </a:xfrm>
          <a:prstGeom prst="teardrop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solidFill>
                <a:schemeClr val="bg1"/>
              </a:solidFill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6FDBD073-4FA6-C749-B515-5583B53B3D88}"/>
              </a:ext>
            </a:extLst>
          </p:cNvPr>
          <p:cNvSpPr/>
          <p:nvPr/>
        </p:nvSpPr>
        <p:spPr>
          <a:xfrm>
            <a:off x="1405134" y="114174"/>
            <a:ext cx="1346844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sz="11500" b="1" dirty="0">
                <a:solidFill>
                  <a:schemeClr val="bg1"/>
                </a:solidFill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8.</a:t>
            </a:r>
            <a:endParaRPr lang="es-CO" sz="115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8290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6" grpId="0" animBg="1"/>
      <p:bldP spid="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Imagen que contiene exterior, agua, deportes acuáticos, deporte&#10;&#10;Descripción generada automáticamente">
            <a:extLst>
              <a:ext uri="{FF2B5EF4-FFF2-40B4-BE49-F238E27FC236}">
                <a16:creationId xmlns:a16="http://schemas.microsoft.com/office/drawing/2014/main" id="{057DF44B-007C-BD49-8FBD-073ADA4EB65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EB6322AC-6444-DC4D-9615-6ABCE04A024F}"/>
              </a:ext>
            </a:extLst>
          </p:cNvPr>
          <p:cNvSpPr/>
          <p:nvPr/>
        </p:nvSpPr>
        <p:spPr>
          <a:xfrm>
            <a:off x="6711696" y="1951012"/>
            <a:ext cx="532180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ln w="76200">
                  <a:solidFill>
                    <a:schemeClr val="tx1"/>
                  </a:solidFill>
                </a:ln>
                <a:solidFill>
                  <a:schemeClr val="bg1"/>
                </a:solidFill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Cuidar la tierra es cuidar lo que a través de nuestro genio ha producido en culturas tan diversas, en tan numerosas lenguas, en el arte, en la ciencia, en la religión, la espiritualidad. </a:t>
            </a:r>
            <a:endParaRPr lang="es-CO" sz="3200" b="1" dirty="0">
              <a:ln w="76200">
                <a:solidFill>
                  <a:schemeClr val="tx1"/>
                </a:solidFill>
              </a:ln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72C6E247-A629-A744-98E3-4C9146AEF904}"/>
              </a:ext>
            </a:extLst>
          </p:cNvPr>
          <p:cNvSpPr/>
          <p:nvPr/>
        </p:nvSpPr>
        <p:spPr>
          <a:xfrm>
            <a:off x="6711696" y="1951012"/>
            <a:ext cx="532180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solidFill>
                  <a:schemeClr val="bg1"/>
                </a:solidFill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Cuidar la tierra es cuidar lo que a través de nuestro genio ha producido en culturas tan diversas, en tan numerosas lenguas, en el arte, en la ciencia, en la religión, la espiritualidad. </a:t>
            </a:r>
            <a:endParaRPr lang="es-CO" sz="32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0084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El sol entre las nubes&#10;&#10;Descripción generada automáticamente">
            <a:extLst>
              <a:ext uri="{FF2B5EF4-FFF2-40B4-BE49-F238E27FC236}">
                <a16:creationId xmlns:a16="http://schemas.microsoft.com/office/drawing/2014/main" id="{98CC61FF-44B5-2A40-8680-35D2DF9B305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BFF87DFF-55A2-8F49-A502-53FA9B94312A}"/>
              </a:ext>
            </a:extLst>
          </p:cNvPr>
          <p:cNvSpPr/>
          <p:nvPr/>
        </p:nvSpPr>
        <p:spPr>
          <a:xfrm>
            <a:off x="816864" y="2904665"/>
            <a:ext cx="6096000" cy="2123658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es-ES" sz="4400" b="1" dirty="0">
                <a:solidFill>
                  <a:schemeClr val="bg1"/>
                </a:solidFill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Cuidar la tierra es </a:t>
            </a:r>
            <a:r>
              <a:rPr lang="es-ES" sz="4400" b="1" i="1" dirty="0">
                <a:solidFill>
                  <a:schemeClr val="bg1"/>
                </a:solidFill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cuidar los sueños y utopías de los hombres y mujeres. </a:t>
            </a:r>
            <a:endParaRPr lang="es-CO" sz="44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Lágrima 4">
            <a:extLst>
              <a:ext uri="{FF2B5EF4-FFF2-40B4-BE49-F238E27FC236}">
                <a16:creationId xmlns:a16="http://schemas.microsoft.com/office/drawing/2014/main" id="{514B58AE-C5E3-834B-98CE-847602B3E018}"/>
              </a:ext>
            </a:extLst>
          </p:cNvPr>
          <p:cNvSpPr/>
          <p:nvPr/>
        </p:nvSpPr>
        <p:spPr>
          <a:xfrm flipH="1">
            <a:off x="1139932" y="885324"/>
            <a:ext cx="1840675" cy="1840675"/>
          </a:xfrm>
          <a:prstGeom prst="teardrop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solidFill>
                <a:schemeClr val="bg1"/>
              </a:solidFill>
            </a:endParaRPr>
          </a:p>
        </p:txBody>
      </p:sp>
      <p:sp>
        <p:nvSpPr>
          <p:cNvPr id="6" name="Lágrima 5">
            <a:extLst>
              <a:ext uri="{FF2B5EF4-FFF2-40B4-BE49-F238E27FC236}">
                <a16:creationId xmlns:a16="http://schemas.microsoft.com/office/drawing/2014/main" id="{6B8F5FB8-474F-AE4A-8AE0-896B05FCCDCE}"/>
              </a:ext>
            </a:extLst>
          </p:cNvPr>
          <p:cNvSpPr/>
          <p:nvPr/>
        </p:nvSpPr>
        <p:spPr>
          <a:xfrm>
            <a:off x="2281278" y="2242955"/>
            <a:ext cx="661710" cy="661710"/>
          </a:xfrm>
          <a:prstGeom prst="teardrop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solidFill>
                <a:schemeClr val="bg1"/>
              </a:solidFill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21B0CD5A-3524-9741-B941-0CE09A3E48C8}"/>
              </a:ext>
            </a:extLst>
          </p:cNvPr>
          <p:cNvSpPr/>
          <p:nvPr/>
        </p:nvSpPr>
        <p:spPr>
          <a:xfrm>
            <a:off x="1386846" y="633116"/>
            <a:ext cx="1346844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sz="11500" b="1" dirty="0">
                <a:solidFill>
                  <a:schemeClr val="bg1"/>
                </a:solidFill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9.</a:t>
            </a:r>
            <a:endParaRPr lang="es-CO" sz="115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9218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6" grpId="0" animBg="1"/>
      <p:bldP spid="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Imagen que contiene playa, tabla, sostener, pieza&#10;&#10;Descripción generada automáticamente">
            <a:extLst>
              <a:ext uri="{FF2B5EF4-FFF2-40B4-BE49-F238E27FC236}">
                <a16:creationId xmlns:a16="http://schemas.microsoft.com/office/drawing/2014/main" id="{88FEBF69-581B-D946-BA6B-A22274EF666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30B6A74B-F368-0449-A695-942441F54F55}"/>
              </a:ext>
            </a:extLst>
          </p:cNvPr>
          <p:cNvSpPr/>
          <p:nvPr/>
        </p:nvSpPr>
        <p:spPr>
          <a:xfrm>
            <a:off x="5791200" y="1109764"/>
            <a:ext cx="6096000" cy="403187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ES" sz="3200" b="1" dirty="0"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Los sueños y utopías que suscitan en nosotros los inventores, los poetas, los escritores, pero también los santos, los sabios, los artistas, las personas que son guiadas por la luz, y por todo lo que de sagrado y amoroso ha surgido en la historia.</a:t>
            </a:r>
            <a:endParaRPr lang="es-CO" sz="32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3732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a mano de una persona&#10;&#10;Descripción generada automáticamente">
            <a:extLst>
              <a:ext uri="{FF2B5EF4-FFF2-40B4-BE49-F238E27FC236}">
                <a16:creationId xmlns:a16="http://schemas.microsoft.com/office/drawing/2014/main" id="{7DC14FE3-327D-7342-8E9E-283492627E7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136D84C0-D871-AD49-AF58-CECF68755D4A}"/>
              </a:ext>
            </a:extLst>
          </p:cNvPr>
          <p:cNvSpPr/>
          <p:nvPr/>
        </p:nvSpPr>
        <p:spPr>
          <a:xfrm>
            <a:off x="688848" y="2996107"/>
            <a:ext cx="490728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s-ES" sz="4000" b="1" dirty="0">
                <a:solidFill>
                  <a:schemeClr val="bg1"/>
                </a:solidFill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Cuidar la tierra es, finalmente, </a:t>
            </a:r>
            <a:r>
              <a:rPr lang="es-ES" sz="4000" b="1" i="1" dirty="0">
                <a:solidFill>
                  <a:schemeClr val="bg1"/>
                </a:solidFill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cuidar de lo sagrado que arde en nosotros.</a:t>
            </a:r>
            <a:endParaRPr lang="es-CO" sz="40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Lágrima 4">
            <a:extLst>
              <a:ext uri="{FF2B5EF4-FFF2-40B4-BE49-F238E27FC236}">
                <a16:creationId xmlns:a16="http://schemas.microsoft.com/office/drawing/2014/main" id="{E590DC14-6B8F-3C4B-B5D1-E9F26AE86EB8}"/>
              </a:ext>
            </a:extLst>
          </p:cNvPr>
          <p:cNvSpPr/>
          <p:nvPr/>
        </p:nvSpPr>
        <p:spPr>
          <a:xfrm flipH="1">
            <a:off x="1139932" y="885324"/>
            <a:ext cx="1840675" cy="1840675"/>
          </a:xfrm>
          <a:prstGeom prst="teardrop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solidFill>
                <a:schemeClr val="bg1"/>
              </a:solidFill>
            </a:endParaRPr>
          </a:p>
        </p:txBody>
      </p:sp>
      <p:sp>
        <p:nvSpPr>
          <p:cNvPr id="6" name="Lágrima 5">
            <a:extLst>
              <a:ext uri="{FF2B5EF4-FFF2-40B4-BE49-F238E27FC236}">
                <a16:creationId xmlns:a16="http://schemas.microsoft.com/office/drawing/2014/main" id="{AA761CDE-4246-D24C-BD28-BA7CD6F93E37}"/>
              </a:ext>
            </a:extLst>
          </p:cNvPr>
          <p:cNvSpPr/>
          <p:nvPr/>
        </p:nvSpPr>
        <p:spPr>
          <a:xfrm>
            <a:off x="2281278" y="2242955"/>
            <a:ext cx="661710" cy="661710"/>
          </a:xfrm>
          <a:prstGeom prst="teardrop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solidFill>
                <a:schemeClr val="bg1"/>
              </a:solidFill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FB38B432-9E36-6543-8DFE-1DDD218A6AA2}"/>
              </a:ext>
            </a:extLst>
          </p:cNvPr>
          <p:cNvSpPr/>
          <p:nvPr/>
        </p:nvSpPr>
        <p:spPr>
          <a:xfrm>
            <a:off x="1141587" y="633116"/>
            <a:ext cx="1837362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sz="11500" b="1" dirty="0">
                <a:solidFill>
                  <a:schemeClr val="bg1"/>
                </a:solidFill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10.</a:t>
            </a:r>
            <a:endParaRPr lang="es-CO" sz="115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2820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6" grpId="0" animBg="1"/>
      <p:bldP spid="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Imagen que contiene persona, interior, corte, hombre&#10;&#10;Descripción generada automáticamente">
            <a:extLst>
              <a:ext uri="{FF2B5EF4-FFF2-40B4-BE49-F238E27FC236}">
                <a16:creationId xmlns:a16="http://schemas.microsoft.com/office/drawing/2014/main" id="{3BFADCE3-31E4-464C-93D1-109B86415C0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924D8477-9C6A-1A4B-BE86-739B6193A185}"/>
              </a:ext>
            </a:extLst>
          </p:cNvPr>
          <p:cNvSpPr/>
          <p:nvPr/>
        </p:nvSpPr>
        <p:spPr>
          <a:xfrm>
            <a:off x="2011680" y="4430375"/>
            <a:ext cx="790041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solidFill>
                  <a:schemeClr val="bg1"/>
                </a:solidFill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 sagrado en cada ser humano nos convence de que es mejor abrazar al otro que rechazarlo, y que la vida vale más que todas las riquezas de este mundo.</a:t>
            </a:r>
            <a:endParaRPr lang="es-CO" sz="32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7886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915495C4-9375-0C47-A3B6-99CFA705EC1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37831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Imagen que contiene naturaleza, verde, lluvia&#10;&#10;Descripción generada automáticamente">
            <a:extLst>
              <a:ext uri="{FF2B5EF4-FFF2-40B4-BE49-F238E27FC236}">
                <a16:creationId xmlns:a16="http://schemas.microsoft.com/office/drawing/2014/main" id="{5028EA95-15AF-8F40-B87A-7D2FE658270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1EAD5187-4F4F-384E-A771-2E24CA15CCB5}"/>
              </a:ext>
            </a:extLst>
          </p:cNvPr>
          <p:cNvSpPr/>
          <p:nvPr/>
        </p:nvSpPr>
        <p:spPr>
          <a:xfrm>
            <a:off x="816864" y="1536174"/>
            <a:ext cx="485241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4800" b="1" dirty="0">
                <a:ln w="7620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 entonces cuando será de verdad la Casa Común del Ser Humano. </a:t>
            </a:r>
            <a:endParaRPr lang="es-CO" sz="4800" b="1" dirty="0">
              <a:ln w="76200">
                <a:solidFill>
                  <a:schemeClr val="accent6">
                    <a:lumMod val="50000"/>
                  </a:schemeClr>
                </a:solidFill>
              </a:ln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9B1165DC-9B9B-9E40-8AE8-56E0262E890A}"/>
              </a:ext>
            </a:extLst>
          </p:cNvPr>
          <p:cNvSpPr/>
          <p:nvPr/>
        </p:nvSpPr>
        <p:spPr>
          <a:xfrm>
            <a:off x="816864" y="1536174"/>
            <a:ext cx="485241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4800" b="1" dirty="0">
                <a:solidFill>
                  <a:schemeClr val="bg1"/>
                </a:solidFill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 entonces cuando será de verdad la Casa Común del Ser Humano. </a:t>
            </a:r>
            <a:endParaRPr lang="es-CO" sz="48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2616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Mensaje del Papa Francisco para la Cuaresma | El pan de los pobres">
            <a:extLst>
              <a:ext uri="{FF2B5EF4-FFF2-40B4-BE49-F238E27FC236}">
                <a16:creationId xmlns:a16="http://schemas.microsoft.com/office/drawing/2014/main" id="{813C5C48-9969-7842-BCC4-3E8B1A9189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20240" y="-30010"/>
            <a:ext cx="10271760" cy="6843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Mensaje del Papa Francisco para la Cuaresma | El pan de los pobres">
            <a:extLst>
              <a:ext uri="{FF2B5EF4-FFF2-40B4-BE49-F238E27FC236}">
                <a16:creationId xmlns:a16="http://schemas.microsoft.com/office/drawing/2014/main" id="{C96E0113-5D6A-1E49-9F1B-60B97532A08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flipH="1">
            <a:off x="0" y="0"/>
            <a:ext cx="1920240" cy="6843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2DBFEAD4-E944-6348-B108-EABBD3EFFCEF}"/>
              </a:ext>
            </a:extLst>
          </p:cNvPr>
          <p:cNvSpPr/>
          <p:nvPr/>
        </p:nvSpPr>
        <p:spPr>
          <a:xfrm>
            <a:off x="768096" y="934688"/>
            <a:ext cx="614476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4000" b="1" dirty="0">
                <a:solidFill>
                  <a:schemeClr val="accent6">
                    <a:lumMod val="50000"/>
                  </a:schemeClr>
                </a:solidFill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“Caminemos cantando, que nuestras luchas y nuestra preocupación por este planeta no nos quiten el gozo de la esperanza” LS, 244.</a:t>
            </a:r>
            <a:endParaRPr lang="es-CO" sz="4000" b="1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 descr="Papa Francisco (MNI) | Historia Alternativa | Fandom">
            <a:extLst>
              <a:ext uri="{FF2B5EF4-FFF2-40B4-BE49-F238E27FC236}">
                <a16:creationId xmlns:a16="http://schemas.microsoft.com/office/drawing/2014/main" id="{60195B36-7421-F447-A260-E8E1DE5D8A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01368" y="5159587"/>
            <a:ext cx="4078224" cy="990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6351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 descr="Imagen que contiene montaña, exterior, naturaleza, nieve&#10;&#10;Descripción generada automáticamente">
            <a:extLst>
              <a:ext uri="{FF2B5EF4-FFF2-40B4-BE49-F238E27FC236}">
                <a16:creationId xmlns:a16="http://schemas.microsoft.com/office/drawing/2014/main" id="{97D80E16-6866-4941-89A7-93916947228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2"/>
            <a:ext cx="12192000" cy="6858002"/>
          </a:xfrm>
          <a:prstGeom prst="rect">
            <a:avLst/>
          </a:prstGeom>
        </p:spPr>
      </p:pic>
      <p:sp>
        <p:nvSpPr>
          <p:cNvPr id="3" name="Lágrima 2">
            <a:extLst>
              <a:ext uri="{FF2B5EF4-FFF2-40B4-BE49-F238E27FC236}">
                <a16:creationId xmlns:a16="http://schemas.microsoft.com/office/drawing/2014/main" id="{422F9A0F-8796-2445-BAD9-2471C8E8837A}"/>
              </a:ext>
            </a:extLst>
          </p:cNvPr>
          <p:cNvSpPr/>
          <p:nvPr/>
        </p:nvSpPr>
        <p:spPr>
          <a:xfrm rot="16200000" flipV="1">
            <a:off x="5291857" y="-423644"/>
            <a:ext cx="6476501" cy="7323787"/>
          </a:xfrm>
          <a:prstGeom prst="teardrop">
            <a:avLst/>
          </a:prstGeom>
          <a:solidFill>
            <a:srgbClr val="548235">
              <a:alpha val="7803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ED2514F-03BD-D04E-81A6-3FB91FFFFBD7}"/>
              </a:ext>
            </a:extLst>
          </p:cNvPr>
          <p:cNvSpPr txBox="1"/>
          <p:nvPr/>
        </p:nvSpPr>
        <p:spPr>
          <a:xfrm>
            <a:off x="6814236" y="1945734"/>
            <a:ext cx="575029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b="1" dirty="0">
                <a:ln w="76200">
                  <a:noFill/>
                </a:ln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OSCAR A. PÉREZ SAYAGO</a:t>
            </a:r>
            <a:br>
              <a:rPr lang="es-CO" sz="2400" b="1" dirty="0">
                <a:ln w="76200">
                  <a:noFill/>
                </a:ln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s-CO" sz="2000" dirty="0">
                <a:ln w="76200">
                  <a:noFill/>
                </a:ln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Secretario General de CIEC</a:t>
            </a:r>
          </a:p>
          <a:p>
            <a:r>
              <a:rPr lang="es-CO" sz="2000" dirty="0">
                <a:ln w="76200">
                  <a:noFill/>
                </a:ln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Confederación Interamericana </a:t>
            </a:r>
          </a:p>
          <a:p>
            <a:r>
              <a:rPr lang="es-CO" sz="2000" dirty="0">
                <a:ln w="76200">
                  <a:noFill/>
                </a:ln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 Educación Católica</a:t>
            </a:r>
            <a:br>
              <a:rPr lang="es-CO" sz="2000" dirty="0">
                <a:ln w="76200">
                  <a:noFill/>
                </a:ln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s-CO" sz="2000" dirty="0">
                <a:ln w="76200">
                  <a:noFill/>
                </a:ln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oscarp347@gmail.com</a:t>
            </a:r>
          </a:p>
          <a:p>
            <a:r>
              <a:rPr lang="es-CO" sz="2000" dirty="0">
                <a:ln w="76200">
                  <a:noFill/>
                </a:ln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secretariogeneral@ciec.edu.co</a:t>
            </a:r>
            <a:br>
              <a:rPr lang="es-CO" sz="2000" dirty="0">
                <a:ln w="76200">
                  <a:noFill/>
                </a:ln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s-CO" sz="2000" dirty="0">
                <a:ln w="76200">
                  <a:noFill/>
                </a:ln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WhatsApp: +57 3214449650</a:t>
            </a:r>
            <a:br>
              <a:rPr lang="es-CO" sz="2400" b="1" dirty="0">
                <a:ln w="76200">
                  <a:noFill/>
                </a:ln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s-CO" sz="2400" b="1" dirty="0">
                <a:ln w="76200">
                  <a:noFill/>
                </a:ln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www.ciec.edu.co </a:t>
            </a:r>
          </a:p>
          <a:p>
            <a:endParaRPr lang="es-CO" sz="2400" b="1" dirty="0">
              <a:ln w="76200">
                <a:noFill/>
              </a:ln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3D88071C-94B8-AA4D-A3A7-F6EAF97260DA}"/>
              </a:ext>
            </a:extLst>
          </p:cNvPr>
          <p:cNvSpPr/>
          <p:nvPr/>
        </p:nvSpPr>
        <p:spPr>
          <a:xfrm>
            <a:off x="6814236" y="812730"/>
            <a:ext cx="469211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2800" b="1" dirty="0">
                <a:ln w="76200">
                  <a:noFill/>
                </a:ln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Material </a:t>
            </a:r>
          </a:p>
          <a:p>
            <a:r>
              <a:rPr lang="es-CO" sz="2800" b="1" dirty="0">
                <a:ln w="76200">
                  <a:noFill/>
                </a:ln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elaborado por:</a:t>
            </a:r>
          </a:p>
        </p:txBody>
      </p:sp>
      <p:pic>
        <p:nvPicPr>
          <p:cNvPr id="7" name="Imagen 6" descr="Hombre con barba y bigote sonriendo&#10;&#10;Descripción generada automáticamente">
            <a:extLst>
              <a:ext uri="{FF2B5EF4-FFF2-40B4-BE49-F238E27FC236}">
                <a16:creationId xmlns:a16="http://schemas.microsoft.com/office/drawing/2014/main" id="{C02CB64A-1766-464A-AFC5-317BBE451F3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4249" y="481460"/>
            <a:ext cx="5857461" cy="5895080"/>
          </a:xfrm>
          <a:prstGeom prst="ellipse">
            <a:avLst/>
          </a:prstGeom>
        </p:spPr>
      </p:pic>
      <p:pic>
        <p:nvPicPr>
          <p:cNvPr id="8" name="Imagen 5">
            <a:extLst>
              <a:ext uri="{FF2B5EF4-FFF2-40B4-BE49-F238E27FC236}">
                <a16:creationId xmlns:a16="http://schemas.microsoft.com/office/drawing/2014/main" id="{BE6E19FD-4FE5-3E41-8EBA-BEB80B3ACA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44023" y="4992722"/>
            <a:ext cx="1572167" cy="9276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101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</TotalTime>
  <Words>962</Words>
  <Application>Microsoft Macintosh PowerPoint</Application>
  <PresentationFormat>Panorámica</PresentationFormat>
  <Paragraphs>64</Paragraphs>
  <Slides>32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32</vt:i4>
      </vt:variant>
    </vt:vector>
  </HeadingPairs>
  <TitlesOfParts>
    <vt:vector size="38" baseType="lpstr">
      <vt:lpstr>Arial</vt:lpstr>
      <vt:lpstr>Calibri</vt:lpstr>
      <vt:lpstr>Calibri Light</vt:lpstr>
      <vt:lpstr>Candara</vt:lpstr>
      <vt:lpstr>Verdana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SecretariaGeneral CIEC</dc:creator>
  <cp:lastModifiedBy>Oscar A. Pérez Sayago</cp:lastModifiedBy>
  <cp:revision>14</cp:revision>
  <dcterms:created xsi:type="dcterms:W3CDTF">2020-09-22T14:55:34Z</dcterms:created>
  <dcterms:modified xsi:type="dcterms:W3CDTF">2025-05-12T14:58:01Z</dcterms:modified>
</cp:coreProperties>
</file>