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1"/>
    <p:sldMasterId id="2147483997" r:id="rId2"/>
  </p:sldMasterIdLst>
  <p:notesMasterIdLst>
    <p:notesMasterId r:id="rId41"/>
  </p:notesMasterIdLst>
  <p:sldIdLst>
    <p:sldId id="256" r:id="rId3"/>
    <p:sldId id="258" r:id="rId4"/>
    <p:sldId id="262" r:id="rId5"/>
    <p:sldId id="261" r:id="rId6"/>
    <p:sldId id="6405" r:id="rId7"/>
    <p:sldId id="263" r:id="rId8"/>
    <p:sldId id="6408" r:id="rId9"/>
    <p:sldId id="264" r:id="rId10"/>
    <p:sldId id="268" r:id="rId11"/>
    <p:sldId id="6410" r:id="rId12"/>
    <p:sldId id="266" r:id="rId13"/>
    <p:sldId id="6411" r:id="rId14"/>
    <p:sldId id="267" r:id="rId15"/>
    <p:sldId id="259" r:id="rId16"/>
    <p:sldId id="6416" r:id="rId17"/>
    <p:sldId id="269" r:id="rId18"/>
    <p:sldId id="6185" r:id="rId19"/>
    <p:sldId id="6186" r:id="rId20"/>
    <p:sldId id="6187" r:id="rId21"/>
    <p:sldId id="6188" r:id="rId22"/>
    <p:sldId id="6189" r:id="rId23"/>
    <p:sldId id="6190" r:id="rId24"/>
    <p:sldId id="6191" r:id="rId25"/>
    <p:sldId id="6192" r:id="rId26"/>
    <p:sldId id="6193" r:id="rId27"/>
    <p:sldId id="6194" r:id="rId28"/>
    <p:sldId id="6421" r:id="rId29"/>
    <p:sldId id="6418" r:id="rId30"/>
    <p:sldId id="6419" r:id="rId31"/>
    <p:sldId id="6422" r:id="rId32"/>
    <p:sldId id="6423" r:id="rId33"/>
    <p:sldId id="6424" r:id="rId34"/>
    <p:sldId id="6030" r:id="rId35"/>
    <p:sldId id="6420" r:id="rId36"/>
    <p:sldId id="5000" r:id="rId37"/>
    <p:sldId id="6406" r:id="rId38"/>
    <p:sldId id="6426" r:id="rId39"/>
    <p:sldId id="270" r:id="rId40"/>
  </p:sldIdLst>
  <p:sldSz cx="12192000" cy="6858000"/>
  <p:notesSz cx="6858000" cy="9144000"/>
  <p:embeddedFontLst>
    <p:embeddedFont>
      <p:font typeface="Candara" panose="020E0502030303020204" pitchFamily="34" charset="0"/>
      <p:regular r:id="rId42"/>
      <p:bold r:id="rId43"/>
      <p:italic r:id="rId44"/>
      <p:boldItalic r:id="rId45"/>
    </p:embeddedFont>
    <p:embeddedFont>
      <p:font typeface="DK Jalebi" panose="02000000000000000000" pitchFamily="50" charset="0"/>
      <p:regular r:id="rId46"/>
    </p:embeddedFont>
  </p:embeddedFontLst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AE00"/>
    <a:srgbClr val="E2C733"/>
    <a:srgbClr val="FF001D"/>
    <a:srgbClr val="005BD6"/>
    <a:srgbClr val="FF2339"/>
    <a:srgbClr val="FAF5EF"/>
    <a:srgbClr val="008C1A"/>
    <a:srgbClr val="183C6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94"/>
  </p:normalViewPr>
  <p:slideViewPr>
    <p:cSldViewPr snapToGrid="0">
      <p:cViewPr varScale="1">
        <p:scale>
          <a:sx n="78" d="100"/>
          <a:sy n="78" d="100"/>
        </p:scale>
        <p:origin x="850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font" Target="fonts/font1.fntdata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font" Target="fonts/font4.fntdata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font" Target="fonts/font3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font" Target="fonts/font2.fntdata"/><Relationship Id="rId48" Type="http://schemas.openxmlformats.org/officeDocument/2006/relationships/viewProps" Target="viewProps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font" Target="fonts/font5.fntdata"/><Relationship Id="rId20" Type="http://schemas.openxmlformats.org/officeDocument/2006/relationships/slide" Target="slides/slide18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Candara" panose="020E0502030303020204" pitchFamily="34" charset="0"/>
              </a:defRPr>
            </a:lvl1pPr>
          </a:lstStyle>
          <a:p>
            <a:endParaRPr lang="es-AR" dirty="0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Candara" panose="020E0502030303020204" pitchFamily="34" charset="0"/>
              </a:defRPr>
            </a:lvl1pPr>
          </a:lstStyle>
          <a:p>
            <a:fld id="{C50712FC-662E-4226-8436-5578D6D83AAE}" type="datetimeFigureOut">
              <a:rPr lang="es-AR" smtClean="0"/>
              <a:pPr/>
              <a:t>5/6/2025</a:t>
            </a:fld>
            <a:endParaRPr lang="es-AR" dirty="0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AR" dirty="0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AR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Candara" panose="020E0502030303020204" pitchFamily="34" charset="0"/>
              </a:defRPr>
            </a:lvl1pPr>
          </a:lstStyle>
          <a:p>
            <a:endParaRPr lang="es-AR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Candara" panose="020E0502030303020204" pitchFamily="34" charset="0"/>
              </a:defRPr>
            </a:lvl1pPr>
          </a:lstStyle>
          <a:p>
            <a:fld id="{1451F372-8FB7-46E3-B896-C0B73F04CF44}" type="slidenum">
              <a:rPr lang="es-AR" smtClean="0"/>
              <a:pPr/>
              <a:t>‹Nº›</a:t>
            </a:fld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23946220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Candara" panose="020E0502030303020204" pitchFamily="34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Candara" panose="020E0502030303020204" pitchFamily="34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Candara" panose="020E0502030303020204" pitchFamily="34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Candara" panose="020E0502030303020204" pitchFamily="34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Candara" panose="020E0502030303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s-ES" dirty="0"/>
              <a:t>impartir las habilidades y el conocimiento que</a:t>
            </a:r>
          </a:p>
          <a:p>
            <a:pPr marL="0" indent="0">
              <a:buNone/>
            </a:pPr>
            <a:r>
              <a:rPr lang="es-ES" dirty="0"/>
              <a:t>forman a los niños y jóvenes para el mundo del trabajo y la sociedad, las familias, las escuelas y</a:t>
            </a:r>
          </a:p>
          <a:p>
            <a:pPr marL="0" indent="0">
              <a:buNone/>
            </a:pPr>
            <a:r>
              <a:rPr lang="es-ES" dirty="0"/>
              <a:t>la instituciones se convierten en vehículos esenciales para el empoderamiento de la próxima</a:t>
            </a:r>
          </a:p>
          <a:p>
            <a:pPr marL="0" indent="0">
              <a:buNone/>
            </a:pPr>
            <a:r>
              <a:rPr lang="es-ES" dirty="0"/>
              <a:t>generación</a:t>
            </a:r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51F372-8FB7-46E3-B896-C0B73F04CF44}" type="slidenum">
              <a:rPr lang="es-AR" smtClean="0"/>
              <a:t>5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716481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51F372-8FB7-46E3-B896-C0B73F04CF44}" type="slidenum">
              <a:rPr lang="es-AR" smtClean="0"/>
              <a:t>10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3836303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51F372-8FB7-46E3-B896-C0B73F04CF44}" type="slidenum">
              <a:rPr lang="es-AR" smtClean="0"/>
              <a:t>11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1960320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sz="1200" b="0" i="0" kern="1200" dirty="0">
                <a:solidFill>
                  <a:schemeClr val="tx1"/>
                </a:solidFill>
                <a:effectLst/>
                <a:ea typeface="+mn-ea"/>
                <a:cs typeface="+mn-cs"/>
              </a:rPr>
              <a:t>La primera parte de Don Quijote de la Mancha, de Miguel de Cervantes Saavedra, fue publicada en 1605. La segunda parte se publicó en 1615. </a:t>
            </a:r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51F372-8FB7-46E3-B896-C0B73F04CF44}" type="slidenum">
              <a:rPr lang="es-AR" smtClean="0"/>
              <a:t>16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2090699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EA80EA-AC7A-4092-B287-60BFA5B820D8}" type="slidenum">
              <a:rPr kumimoji="0" lang="es-A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s-A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4101635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EA80EA-AC7A-4092-B287-60BFA5B820D8}" type="slidenum">
              <a:rPr kumimoji="0" lang="es-A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s-A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2121156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AR" dirty="0"/>
              <a:t>Lo que nos hace sufrir o amar, que está en el origen de todas las preguntas 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EA80EA-AC7A-4092-B287-60BFA5B820D8}" type="slidenum">
              <a:rPr kumimoji="0" lang="es-A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es-A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0834053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3BF8F4-76CC-464A-BE4E-66240A3AD581}" type="slidenum">
              <a:rPr kumimoji="0" lang="es-A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es-A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9383307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AR" dirty="0"/>
              <a:t>No pierdan la </a:t>
            </a:r>
            <a:r>
              <a:rPr lang="es-AR" dirty="0" err="1"/>
              <a:t>espranza</a:t>
            </a:r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51F372-8FB7-46E3-B896-C0B73F04CF44}" type="slidenum">
              <a:rPr lang="es-AR" smtClean="0"/>
              <a:t>37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6289841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F2E9CB4-C6A7-2117-12EA-159589A46B0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B5303DC0-2276-B148-0040-93F845A0C83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MX"/>
              <a:t>Haz clic para editar el estilo de subtítulo del patrón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5157CB9-A4D0-9235-CC8C-21F3171A54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24844-B18F-9147-9034-FD78EF7C6AC7}" type="datetimeFigureOut">
              <a:rPr lang="es-CO" smtClean="0"/>
              <a:t>5/06/2025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69FFAE5-713A-32DC-000C-CEAE84B308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0A96DA8-E65F-362B-D517-551BC5AB81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D524F-E7FB-6349-A152-EE7D846C259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8417091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1E33064-3667-74CC-54D8-397A67F3C0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06B82CF-BF2D-4FA2-579E-E2502CB957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C928E39-3C98-74F4-CDF1-EBB05434C3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24844-B18F-9147-9034-FD78EF7C6AC7}" type="datetimeFigureOut">
              <a:rPr lang="es-CO" smtClean="0"/>
              <a:t>5/06/2025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EB1CBEC-55CA-1E0F-D7CF-F3D39E1116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D181556-B3CC-AB85-883A-EE3E64DB4E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D524F-E7FB-6349-A152-EE7D846C259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7813335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F8023BC-3973-9BBA-A99E-87D48F172E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1D06E5AF-E277-6736-A668-915EC662E8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42CCC21-9771-3794-E315-A4B16EF1A0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24844-B18F-9147-9034-FD78EF7C6AC7}" type="datetimeFigureOut">
              <a:rPr lang="es-CO" smtClean="0"/>
              <a:t>5/06/2025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369A0ED-F04B-3345-C48E-F69073BBA8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18D865A-2567-6981-D0FF-C7AF0F3740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D524F-E7FB-6349-A152-EE7D846C259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4228165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8240927-D998-FE1F-80AF-D7E6D5E0D0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7ADD9CC-8B57-A1CD-137C-DD4DFFFB57A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1A627D65-3A77-0592-22B8-89975FD72F9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DFED5CC-161A-22A4-BA82-7ED7AC41A5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24844-B18F-9147-9034-FD78EF7C6AC7}" type="datetimeFigureOut">
              <a:rPr lang="es-CO" smtClean="0"/>
              <a:t>5/06/2025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CAA761E-9454-4DE2-F258-D5877FD4B9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43961093-CA60-B20E-CC70-8920B558E4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D524F-E7FB-6349-A152-EE7D846C259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3528844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3FD3CE3-319A-A4E2-27AA-9730520EB0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730E07B-3841-E301-D31B-2F9A9ECDAF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05BF9D37-4D4D-5CAB-259E-077D97DAE8F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271EAA0B-E09A-EC89-68C1-89411ECD04B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696D03C5-C66B-59BD-870D-9D90748E307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BDE5756B-F9D2-862C-D349-01D844A904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24844-B18F-9147-9034-FD78EF7C6AC7}" type="datetimeFigureOut">
              <a:rPr lang="es-CO" smtClean="0"/>
              <a:t>5/06/2025</a:t>
            </a:fld>
            <a:endParaRPr lang="es-CO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1F25931D-94EA-7911-4E8B-8701F1A74E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3116A8FB-F4C7-2FF5-CB93-1F35EF1AEE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D524F-E7FB-6349-A152-EE7D846C259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620381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618F3FF-AB67-F66B-686F-942AEBB2C2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6F375348-CAE1-3B22-52D1-83324EC7FD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24844-B18F-9147-9034-FD78EF7C6AC7}" type="datetimeFigureOut">
              <a:rPr lang="es-CO" smtClean="0"/>
              <a:t>5/06/2025</a:t>
            </a:fld>
            <a:endParaRPr lang="es-C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B35A7187-335A-53CE-46E5-84BABA3F1F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2F3391C5-6D69-30BD-0FB4-04DCA74A71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D524F-E7FB-6349-A152-EE7D846C259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8035191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27000847-FE53-19E3-138F-7488F74F28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24844-B18F-9147-9034-FD78EF7C6AC7}" type="datetimeFigureOut">
              <a:rPr lang="es-CO" smtClean="0"/>
              <a:t>5/06/2025</a:t>
            </a:fld>
            <a:endParaRPr lang="es-CO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6BD70D31-1770-F188-BEF8-B2086C87E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3533CEF-8F62-1985-6803-3628845785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D524F-E7FB-6349-A152-EE7D846C259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5636577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CC19CB3-889C-134B-77AD-3861D9B7C4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BDCFB70-325B-C8EA-2359-27AC779406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01918D8-ABBE-0B8A-49A6-0844B0B1B3C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76A8A93-F67C-C6E7-A90B-E5BA5A3AFB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24844-B18F-9147-9034-FD78EF7C6AC7}" type="datetimeFigureOut">
              <a:rPr lang="es-CO" smtClean="0"/>
              <a:t>5/06/2025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0EF8D02-BBA6-47C5-8739-C3097C3E4B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9B744E4-4D6B-5253-39B4-116B9A8029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D524F-E7FB-6349-A152-EE7D846C259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8505145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64C6D54-48B9-29BF-4C33-158B0975AC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7C30DE2A-409F-D724-4254-54CEDDFDE79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71B394E5-9C51-54B3-1254-FAB9813BD1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A5EA71C-0D57-44CA-8F97-CC83234604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24844-B18F-9147-9034-FD78EF7C6AC7}" type="datetimeFigureOut">
              <a:rPr lang="es-CO" smtClean="0"/>
              <a:t>5/06/2025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CD576F9-CC1F-828E-A880-41D9D84CD4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3391665-90D8-D4B7-CC54-17FF8DDFA8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D524F-E7FB-6349-A152-EE7D846C259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2414503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38FB82-4944-B879-4C63-5B4E4FC101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637F2766-4AA1-B257-648D-CBC96B5B4EA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075A2A9-0686-6542-A4BD-025823DC16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24844-B18F-9147-9034-FD78EF7C6AC7}" type="datetimeFigureOut">
              <a:rPr lang="es-CO" smtClean="0"/>
              <a:t>5/06/2025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39930B2-93B5-146A-EAA6-30CBB3C1A5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04F08CF-D052-D4B9-2302-9283EC7376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D524F-E7FB-6349-A152-EE7D846C259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7339990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4B03D921-5F39-148B-DE7A-B38D42A34B2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8B8D930-BA35-6B0A-E2B6-FDCBB00D098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CFC441F-84C3-775C-A228-9DBF13BA67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24844-B18F-9147-9034-FD78EF7C6AC7}" type="datetimeFigureOut">
              <a:rPr lang="es-CO" smtClean="0"/>
              <a:t>5/06/2025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69DE5C2-A0CA-1AD5-272D-CE47D42A11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7463068-8C7D-97A0-01D7-98CDBC158D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D524F-E7FB-6349-A152-EE7D846C259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8289098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FONDO BCO 2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286210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latin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</p:spPr>
        <p:txBody>
          <a:bodyPr/>
          <a:lstStyle>
            <a:lvl1pPr marL="0" indent="0" algn="ctr">
              <a:buNone/>
              <a:defRPr sz="2400">
                <a:latin typeface="Calibri" panose="020F0502020204030204" pitchFamily="34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fld id="{C3FA0A48-F036-9B4D-9E09-D22FE006017A}" type="datetimeFigureOut">
              <a:rPr lang="en-US" smtClean="0"/>
              <a:pPr/>
              <a:t>6/5/2025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fld id="{DFE17D2B-DEF1-374F-96D7-91C74FFDE877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118581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  <a:lvl2pPr>
              <a:defRPr>
                <a:latin typeface="Calibri" panose="020F0502020204030204" pitchFamily="34" charset="0"/>
              </a:defRPr>
            </a:lvl2pPr>
            <a:lvl3pPr>
              <a:defRPr>
                <a:latin typeface="Calibri" panose="020F0502020204030204" pitchFamily="34" charset="0"/>
              </a:defRPr>
            </a:lvl3pPr>
            <a:lvl4pPr>
              <a:defRPr>
                <a:latin typeface="Calibri" panose="020F0502020204030204" pitchFamily="34" charset="0"/>
              </a:defRPr>
            </a:lvl4pPr>
            <a:lvl5pPr>
              <a:defRPr>
                <a:latin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fld id="{C3FA0A48-F036-9B4D-9E09-D22FE006017A}" type="datetimeFigureOut">
              <a:rPr lang="en-US" smtClean="0"/>
              <a:pPr/>
              <a:t>6/5/2025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fld id="{DFE17D2B-DEF1-374F-96D7-91C74FFDE877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02002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>
                <a:latin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  <a:latin typeface="Calibri" panose="020F0502020204030204" pitchFamily="34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fld id="{C3FA0A48-F036-9B4D-9E09-D22FE006017A}" type="datetimeFigureOut">
              <a:rPr lang="en-US" smtClean="0"/>
              <a:pPr/>
              <a:t>6/5/2025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fld id="{DFE17D2B-DEF1-374F-96D7-91C74FFDE877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21206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9"/>
          </a:xfrm>
        </p:spPr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  <a:lvl2pPr>
              <a:defRPr>
                <a:latin typeface="Calibri" panose="020F0502020204030204" pitchFamily="34" charset="0"/>
              </a:defRPr>
            </a:lvl2pPr>
            <a:lvl3pPr>
              <a:defRPr>
                <a:latin typeface="Calibri" panose="020F0502020204030204" pitchFamily="34" charset="0"/>
              </a:defRPr>
            </a:lvl3pPr>
            <a:lvl4pPr>
              <a:defRPr>
                <a:latin typeface="Calibri" panose="020F0502020204030204" pitchFamily="34" charset="0"/>
              </a:defRPr>
            </a:lvl4pPr>
            <a:lvl5pPr>
              <a:defRPr>
                <a:latin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9"/>
          </a:xfrm>
        </p:spPr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  <a:lvl2pPr>
              <a:defRPr>
                <a:latin typeface="Calibri" panose="020F0502020204030204" pitchFamily="34" charset="0"/>
              </a:defRPr>
            </a:lvl2pPr>
            <a:lvl3pPr>
              <a:defRPr>
                <a:latin typeface="Calibri" panose="020F0502020204030204" pitchFamily="34" charset="0"/>
              </a:defRPr>
            </a:lvl3pPr>
            <a:lvl4pPr>
              <a:defRPr>
                <a:latin typeface="Calibri" panose="020F0502020204030204" pitchFamily="34" charset="0"/>
              </a:defRPr>
            </a:lvl4pPr>
            <a:lvl5pPr>
              <a:defRPr>
                <a:latin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fld id="{C3FA0A48-F036-9B4D-9E09-D22FE006017A}" type="datetimeFigureOut">
              <a:rPr lang="en-US" smtClean="0"/>
              <a:pPr/>
              <a:t>6/5/2025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fld id="{DFE17D2B-DEF1-374F-96D7-91C74FFDE877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716514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latin typeface="Calibri" panose="020F0502020204030204" pitchFamily="34" charset="0"/>
              </a:defRPr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  <a:lvl2pPr>
              <a:defRPr>
                <a:latin typeface="Calibri" panose="020F0502020204030204" pitchFamily="34" charset="0"/>
              </a:defRPr>
            </a:lvl2pPr>
            <a:lvl3pPr>
              <a:defRPr>
                <a:latin typeface="Calibri" panose="020F0502020204030204" pitchFamily="34" charset="0"/>
              </a:defRPr>
            </a:lvl3pPr>
            <a:lvl4pPr>
              <a:defRPr>
                <a:latin typeface="Calibri" panose="020F0502020204030204" pitchFamily="34" charset="0"/>
              </a:defRPr>
            </a:lvl4pPr>
            <a:lvl5pPr>
              <a:defRPr>
                <a:latin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latin typeface="Calibri" panose="020F0502020204030204" pitchFamily="34" charset="0"/>
              </a:defRPr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  <a:lvl2pPr>
              <a:defRPr>
                <a:latin typeface="Calibri" panose="020F0502020204030204" pitchFamily="34" charset="0"/>
              </a:defRPr>
            </a:lvl2pPr>
            <a:lvl3pPr>
              <a:defRPr>
                <a:latin typeface="Calibri" panose="020F0502020204030204" pitchFamily="34" charset="0"/>
              </a:defRPr>
            </a:lvl3pPr>
            <a:lvl4pPr>
              <a:defRPr>
                <a:latin typeface="Calibri" panose="020F0502020204030204" pitchFamily="34" charset="0"/>
              </a:defRPr>
            </a:lvl4pPr>
            <a:lvl5pPr>
              <a:defRPr>
                <a:latin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fld id="{C3FA0A48-F036-9B4D-9E09-D22FE006017A}" type="datetimeFigureOut">
              <a:rPr lang="en-US" smtClean="0"/>
              <a:pPr/>
              <a:t>6/5/2025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fld id="{DFE17D2B-DEF1-374F-96D7-91C74FFDE877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885427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fld id="{C3FA0A48-F036-9B4D-9E09-D22FE006017A}" type="datetimeFigureOut">
              <a:rPr lang="en-US" smtClean="0"/>
              <a:pPr/>
              <a:t>6/5/2025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fld id="{DFE17D2B-DEF1-374F-96D7-91C74FFDE877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628452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fld id="{C3FA0A48-F036-9B4D-9E09-D22FE006017A}" type="datetimeFigureOut">
              <a:rPr lang="en-US" smtClean="0"/>
              <a:pPr/>
              <a:t>6/5/2025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fld id="{DFE17D2B-DEF1-374F-96D7-91C74FFDE877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135293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latin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>
                <a:latin typeface="Calibri" panose="020F0502020204030204" pitchFamily="34" charset="0"/>
              </a:defRPr>
            </a:lvl1pPr>
            <a:lvl2pPr>
              <a:defRPr sz="2800">
                <a:latin typeface="Calibri" panose="020F0502020204030204" pitchFamily="34" charset="0"/>
              </a:defRPr>
            </a:lvl2pPr>
            <a:lvl3pPr>
              <a:defRPr sz="2400">
                <a:latin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</p:spPr>
        <p:txBody>
          <a:bodyPr/>
          <a:lstStyle>
            <a:lvl1pPr marL="0" indent="0">
              <a:buNone/>
              <a:defRPr sz="1600">
                <a:latin typeface="Calibri" panose="020F0502020204030204" pitchFamily="34" charset="0"/>
              </a:defRPr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fld id="{C3FA0A48-F036-9B4D-9E09-D22FE006017A}" type="datetimeFigureOut">
              <a:rPr lang="en-US" smtClean="0"/>
              <a:pPr/>
              <a:t>6/5/2025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fld id="{DFE17D2B-DEF1-374F-96D7-91C74FFDE877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226940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latin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marL="0" indent="0">
              <a:buNone/>
              <a:defRPr sz="3200">
                <a:latin typeface="Calibri" panose="020F0502020204030204" pitchFamily="34" charset="0"/>
              </a:defRPr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</p:spPr>
        <p:txBody>
          <a:bodyPr/>
          <a:lstStyle>
            <a:lvl1pPr marL="0" indent="0">
              <a:buNone/>
              <a:defRPr sz="1600">
                <a:latin typeface="Calibri" panose="020F0502020204030204" pitchFamily="34" charset="0"/>
              </a:defRPr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fld id="{C3FA0A48-F036-9B4D-9E09-D22FE006017A}" type="datetimeFigureOut">
              <a:rPr lang="en-US" smtClean="0"/>
              <a:pPr/>
              <a:t>6/5/2025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fld id="{DFE17D2B-DEF1-374F-96D7-91C74FFDE877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193226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latin typeface="Calibri" panose="020F0502020204030204" pitchFamily="34" charset="0"/>
              </a:defRPr>
            </a:lvl1pPr>
            <a:lvl2pPr>
              <a:defRPr>
                <a:latin typeface="Calibri" panose="020F0502020204030204" pitchFamily="34" charset="0"/>
              </a:defRPr>
            </a:lvl2pPr>
            <a:lvl3pPr>
              <a:defRPr>
                <a:latin typeface="Calibri" panose="020F0502020204030204" pitchFamily="34" charset="0"/>
              </a:defRPr>
            </a:lvl3pPr>
            <a:lvl4pPr>
              <a:defRPr>
                <a:latin typeface="Calibri" panose="020F0502020204030204" pitchFamily="34" charset="0"/>
              </a:defRPr>
            </a:lvl4pPr>
            <a:lvl5pPr>
              <a:defRPr>
                <a:latin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fld id="{C3FA0A48-F036-9B4D-9E09-D22FE006017A}" type="datetimeFigureOut">
              <a:rPr lang="en-US" smtClean="0"/>
              <a:pPr/>
              <a:t>6/5/2025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fld id="{DFE17D2B-DEF1-374F-96D7-91C74FFDE877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790181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6"/>
            <a:ext cx="2628900" cy="5811839"/>
          </a:xfrm>
        </p:spPr>
        <p:txBody>
          <a:bodyPr vert="eaVert"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6"/>
            <a:ext cx="7734300" cy="5811839"/>
          </a:xfrm>
        </p:spPr>
        <p:txBody>
          <a:bodyPr vert="eaVert"/>
          <a:lstStyle>
            <a:lvl1pPr>
              <a:defRPr>
                <a:latin typeface="Calibri" panose="020F0502020204030204" pitchFamily="34" charset="0"/>
              </a:defRPr>
            </a:lvl1pPr>
            <a:lvl2pPr>
              <a:defRPr>
                <a:latin typeface="Calibri" panose="020F0502020204030204" pitchFamily="34" charset="0"/>
              </a:defRPr>
            </a:lvl2pPr>
            <a:lvl3pPr>
              <a:defRPr>
                <a:latin typeface="Calibri" panose="020F0502020204030204" pitchFamily="34" charset="0"/>
              </a:defRPr>
            </a:lvl3pPr>
            <a:lvl4pPr>
              <a:defRPr>
                <a:latin typeface="Calibri" panose="020F0502020204030204" pitchFamily="34" charset="0"/>
              </a:defRPr>
            </a:lvl4pPr>
            <a:lvl5pPr>
              <a:defRPr>
                <a:latin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fld id="{C3FA0A48-F036-9B4D-9E09-D22FE006017A}" type="datetimeFigureOut">
              <a:rPr lang="en-US" smtClean="0"/>
              <a:pPr/>
              <a:t>6/5/2025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fld id="{DFE17D2B-DEF1-374F-96D7-91C74FFDE877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607530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4">
            <a:extLst>
              <a:ext uri="{FF2B5EF4-FFF2-40B4-BE49-F238E27FC236}">
                <a16:creationId xmlns:a16="http://schemas.microsoft.com/office/drawing/2014/main" id="{2CA86175-65F3-4120-988A-5B321D651E4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479088" y="1370935"/>
            <a:ext cx="2441293" cy="4116130"/>
          </a:xfrm>
          <a:prstGeom prst="round2SameRect">
            <a:avLst>
              <a:gd name="adj1" fmla="val 1036"/>
              <a:gd name="adj2" fmla="val 0"/>
            </a:avLst>
          </a:prstGeom>
          <a:solidFill>
            <a:schemeClr val="bg1">
              <a:lumMod val="95000"/>
            </a:schemeClr>
          </a:solidFill>
          <a:ln w="38100">
            <a:noFill/>
          </a:ln>
          <a:effectLst>
            <a:outerShdw blurRad="1270000" dist="1460500" dir="5400000" sx="90000" sy="90000" algn="t" rotWithShape="0">
              <a:prstClr val="black">
                <a:alpha val="40000"/>
              </a:prstClr>
            </a:outerShdw>
          </a:effectLst>
        </p:spPr>
        <p:txBody>
          <a:bodyPr wrap="square">
            <a:noAutofit/>
          </a:bodyPr>
          <a:lstStyle>
            <a:lvl1pPr marL="0" indent="0" algn="ctr">
              <a:buNone/>
              <a:defRPr sz="175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endParaRPr lang="id-ID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D2E90B60-55C5-4104-B062-CFD99C7B723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263666" y="1370935"/>
            <a:ext cx="2441293" cy="4116130"/>
          </a:xfrm>
          <a:prstGeom prst="round2SameRect">
            <a:avLst>
              <a:gd name="adj1" fmla="val 1036"/>
              <a:gd name="adj2" fmla="val 0"/>
            </a:avLst>
          </a:prstGeom>
          <a:solidFill>
            <a:schemeClr val="bg1">
              <a:lumMod val="95000"/>
            </a:schemeClr>
          </a:solidFill>
          <a:ln w="38100">
            <a:noFill/>
          </a:ln>
          <a:effectLst>
            <a:outerShdw blurRad="1270000" dist="1460500" dir="5400000" sx="90000" sy="90000" algn="t" rotWithShape="0">
              <a:prstClr val="black">
                <a:alpha val="40000"/>
              </a:prstClr>
            </a:outerShdw>
          </a:effectLst>
        </p:spPr>
        <p:txBody>
          <a:bodyPr wrap="square">
            <a:noAutofit/>
          </a:bodyPr>
          <a:lstStyle>
            <a:lvl1pPr marL="0" indent="0" algn="ctr">
              <a:buNone/>
              <a:defRPr sz="175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266584635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3206080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67CB8C87-58E9-D31F-4464-A78D90657A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 dirty="0"/>
              <a:t>Haz clic para modificar el estilo de título del patrón</a:t>
            </a:r>
            <a:endParaRPr lang="es-CO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BC10FDB-4061-4BE9-162F-3865715144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 dirty="0"/>
              <a:t>Haga clic para modificar los estilos de texto del patrón</a:t>
            </a:r>
          </a:p>
          <a:p>
            <a:pPr lvl="1"/>
            <a:r>
              <a:rPr lang="es-MX" dirty="0"/>
              <a:t>Segundo nivel</a:t>
            </a:r>
          </a:p>
          <a:p>
            <a:pPr lvl="2"/>
            <a:r>
              <a:rPr lang="es-MX" dirty="0"/>
              <a:t>Tercer nivel</a:t>
            </a:r>
          </a:p>
          <a:p>
            <a:pPr lvl="3"/>
            <a:r>
              <a:rPr lang="es-MX" dirty="0"/>
              <a:t>Cuarto nivel</a:t>
            </a:r>
          </a:p>
          <a:p>
            <a:pPr lvl="4"/>
            <a:r>
              <a:rPr lang="es-MX" dirty="0"/>
              <a:t>Quinto nivel</a:t>
            </a:r>
            <a:endParaRPr lang="es-CO" dirty="0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80056C6-2729-A772-B54E-404B016827A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  <a:latin typeface="Candara" panose="020E0502030303020204" pitchFamily="34" charset="0"/>
              </a:defRPr>
            </a:lvl1pPr>
          </a:lstStyle>
          <a:p>
            <a:fld id="{DDA24844-B18F-9147-9034-FD78EF7C6AC7}" type="datetimeFigureOut">
              <a:rPr lang="es-CO" smtClean="0"/>
              <a:pPr/>
              <a:t>5/06/2025</a:t>
            </a:fld>
            <a:endParaRPr lang="es-CO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E092B29-8784-D36A-B919-29428C3B7FD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  <a:latin typeface="Candara" panose="020E0502030303020204" pitchFamily="34" charset="0"/>
              </a:defRPr>
            </a:lvl1pPr>
          </a:lstStyle>
          <a:p>
            <a:endParaRPr lang="es-CO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FC0067E-38BB-3612-CD66-8A6AAF8910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  <a:latin typeface="Candara" panose="020E0502030303020204" pitchFamily="34" charset="0"/>
              </a:defRPr>
            </a:lvl1pPr>
          </a:lstStyle>
          <a:p>
            <a:fld id="{08FD524F-E7FB-6349-A152-EE7D846C259A}" type="slidenum">
              <a:rPr lang="es-CO" smtClean="0"/>
              <a:pPr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8812056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996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Candara" panose="020E0502030303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fld id="{C3FA0A48-F036-9B4D-9E09-D22FE006017A}" type="datetimeFigureOut">
              <a:rPr lang="en-US" smtClean="0"/>
              <a:pPr/>
              <a:t>6/5/2025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fld id="{DFE17D2B-DEF1-374F-96D7-91C74FFDE877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41784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8" r:id="rId1"/>
    <p:sldLayoutId id="2147483999" r:id="rId2"/>
    <p:sldLayoutId id="2147484000" r:id="rId3"/>
    <p:sldLayoutId id="2147484001" r:id="rId4"/>
    <p:sldLayoutId id="2147484002" r:id="rId5"/>
    <p:sldLayoutId id="2147484003" r:id="rId6"/>
    <p:sldLayoutId id="2147484004" r:id="rId7"/>
    <p:sldLayoutId id="2147484005" r:id="rId8"/>
    <p:sldLayoutId id="2147484006" r:id="rId9"/>
    <p:sldLayoutId id="2147484007" r:id="rId10"/>
    <p:sldLayoutId id="2147484008" r:id="rId11"/>
    <p:sldLayoutId id="2147484009" r:id="rId12"/>
    <p:sldLayoutId id="2147484010" r:id="rId13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Calibri" panose="020F0502020204030204" pitchFamily="34" charset="0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16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0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3.png"/><Relationship Id="rId5" Type="http://schemas.openxmlformats.org/officeDocument/2006/relationships/image" Target="../media/image16.png"/><Relationship Id="rId10" Type="http://schemas.openxmlformats.org/officeDocument/2006/relationships/image" Target="../media/image14.png"/><Relationship Id="rId4" Type="http://schemas.openxmlformats.org/officeDocument/2006/relationships/image" Target="../media/image1.png"/><Relationship Id="rId9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5" Type="http://schemas.openxmlformats.org/officeDocument/2006/relationships/image" Target="../media/image14.png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image" Target="../media/image1.png"/><Relationship Id="rId7" Type="http://schemas.openxmlformats.org/officeDocument/2006/relationships/image" Target="../media/image2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10" Type="http://schemas.openxmlformats.org/officeDocument/2006/relationships/image" Target="../media/image29.jpeg"/><Relationship Id="rId4" Type="http://schemas.openxmlformats.org/officeDocument/2006/relationships/image" Target="../media/image10.png"/><Relationship Id="rId9" Type="http://schemas.openxmlformats.org/officeDocument/2006/relationships/image" Target="../media/image2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16.png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32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png"/><Relationship Id="rId5" Type="http://schemas.openxmlformats.org/officeDocument/2006/relationships/image" Target="../media/image11.png"/><Relationship Id="rId4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4.png"/><Relationship Id="rId5" Type="http://schemas.openxmlformats.org/officeDocument/2006/relationships/image" Target="../media/image7.png"/><Relationship Id="rId4" Type="http://schemas.openxmlformats.org/officeDocument/2006/relationships/image" Target="../media/image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35.jpeg"/><Relationship Id="rId4" Type="http://schemas.openxmlformats.org/officeDocument/2006/relationships/image" Target="../media/image1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4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7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3.png"/><Relationship Id="rId5" Type="http://schemas.openxmlformats.org/officeDocument/2006/relationships/image" Target="../media/image42.jpeg"/><Relationship Id="rId4" Type="http://schemas.openxmlformats.org/officeDocument/2006/relationships/image" Target="../media/image11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11.png"/><Relationship Id="rId7" Type="http://schemas.openxmlformats.org/officeDocument/2006/relationships/image" Target="../media/image47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0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52.png"/><Relationship Id="rId4" Type="http://schemas.openxmlformats.org/officeDocument/2006/relationships/image" Target="../media/image51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3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5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BAC2ADC9-CF9F-0E41-305A-866303D2A79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330772" cy="6936059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C442565D-3019-8296-0400-261137132D5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3679" y="395924"/>
            <a:ext cx="6778317" cy="3213344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4A4E4863-924D-DE1B-3F62-64FAF1E2430F}"/>
              </a:ext>
            </a:extLst>
          </p:cNvPr>
          <p:cNvSpPr txBox="1"/>
          <p:nvPr/>
        </p:nvSpPr>
        <p:spPr>
          <a:xfrm>
            <a:off x="303679" y="3323109"/>
            <a:ext cx="507794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b="1" dirty="0">
                <a:solidFill>
                  <a:srgbClr val="183C6F"/>
                </a:solidFill>
                <a:latin typeface="DK Jalebi" panose="02000000000000000000" charset="0"/>
              </a:rPr>
              <a:t>Despertar la educación socioemocional en la escuela.</a:t>
            </a:r>
            <a:endParaRPr lang="es-CO" sz="3200" dirty="0">
              <a:solidFill>
                <a:srgbClr val="183C6F"/>
              </a:solidFill>
              <a:latin typeface="DK Jalebi" panose="02000000000000000000" charset="0"/>
            </a:endParaRP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CF40F7C8-3ACD-169E-08D5-FE4D667E3368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721290"/>
            <a:ext cx="7891115" cy="1435786"/>
          </a:xfrm>
          <a:prstGeom prst="rect">
            <a:avLst/>
          </a:prstGeom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7B92675A-751F-37C0-0FA1-99BBE0C228AA}"/>
              </a:ext>
            </a:extLst>
          </p:cNvPr>
          <p:cNvSpPr txBox="1"/>
          <p:nvPr/>
        </p:nvSpPr>
        <p:spPr>
          <a:xfrm>
            <a:off x="737824" y="5280755"/>
            <a:ext cx="34968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400" dirty="0">
                <a:solidFill>
                  <a:srgbClr val="183C6F"/>
                </a:solidFill>
                <a:latin typeface="DK Jalebi" panose="02000000000000000000" pitchFamily="2" charset="77"/>
              </a:rPr>
              <a:t>Hernán Aldana Marcos</a:t>
            </a: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DC3CA645-124C-C45E-3CB7-31E29AEEBE00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721654">
            <a:off x="8548621" y="-999904"/>
            <a:ext cx="3581649" cy="5169390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CEA83411-FCB7-E8F6-D98A-B31BE436C308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77481" y="1264307"/>
            <a:ext cx="8186781" cy="5671752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7E9BF1CD-DE9F-A758-0C48-AEA717FDBBA5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37534" y="4797126"/>
            <a:ext cx="2960219" cy="3112808"/>
          </a:xfrm>
          <a:prstGeom prst="rect">
            <a:avLst/>
          </a:prstGeom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CC929262-F114-70FD-AF01-9411650E959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-281260" y="5570941"/>
            <a:ext cx="3695700" cy="1638300"/>
          </a:xfrm>
          <a:prstGeom prst="rect">
            <a:avLst/>
          </a:prstGeom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CFC4D661-8CAD-EB68-6A0F-24EFF396CBD0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225177" y="-1211415"/>
            <a:ext cx="2934056" cy="3085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5250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1DAF61-1090-DAD9-3EF6-B1830CF2C9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2B02AA59-5909-C272-6DD9-6507073216B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3478" b="7607"/>
          <a:stretch/>
        </p:blipFill>
        <p:spPr>
          <a:xfrm>
            <a:off x="308273" y="2854975"/>
            <a:ext cx="9249613" cy="3501329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8798E63C-F3B5-E1F8-3E99-4B082AD9E46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61015" y="395924"/>
            <a:ext cx="5737357" cy="2719864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C035B7FF-454B-4A4A-D490-D7D0CA117319}"/>
              </a:ext>
            </a:extLst>
          </p:cNvPr>
          <p:cNvSpPr txBox="1"/>
          <p:nvPr/>
        </p:nvSpPr>
        <p:spPr>
          <a:xfrm>
            <a:off x="1495231" y="3742213"/>
            <a:ext cx="7528452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4400" dirty="0">
                <a:solidFill>
                  <a:schemeClr val="bg1"/>
                </a:solidFill>
                <a:latin typeface="DK Jalebi" panose="02000000000000000000" pitchFamily="2" charset="77"/>
              </a:rPr>
              <a:t>¿Por qué necesitamos despertar la educación socioemocional?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7F26491A-9558-7822-C87D-F660677BFE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69855" y="4914900"/>
            <a:ext cx="3695700" cy="3886200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03318BA5-DC15-B369-C580-3A838F943CC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23683" y="-770412"/>
            <a:ext cx="3695700" cy="388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1042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C54EB9-3CFF-A508-FB02-02D8F47ED2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3E71D344-6F3C-2243-14B2-00E81912DCC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8773515" y="895662"/>
            <a:ext cx="3728280" cy="7064115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A14EDEBA-C253-43A1-CDA1-7F7EBFC08F8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3478" b="7607"/>
          <a:stretch/>
        </p:blipFill>
        <p:spPr>
          <a:xfrm>
            <a:off x="-80186" y="1186471"/>
            <a:ext cx="6176186" cy="111760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7467BF8A-8616-C0FA-A8E0-5574839064B3}"/>
              </a:ext>
            </a:extLst>
          </p:cNvPr>
          <p:cNvSpPr txBox="1"/>
          <p:nvPr/>
        </p:nvSpPr>
        <p:spPr>
          <a:xfrm>
            <a:off x="873049" y="1569100"/>
            <a:ext cx="43630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800" dirty="0">
                <a:solidFill>
                  <a:schemeClr val="bg1"/>
                </a:solidFill>
                <a:latin typeface="DK Jalebi" panose="02000000000000000000" pitchFamily="2" charset="77"/>
              </a:rPr>
              <a:t>¿Qué son las emociones?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77D4F139-9FF0-B383-C819-EDE1862C170B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6000" y="155835"/>
            <a:ext cx="5737357" cy="2719864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551236D3-C124-2FE7-D137-44B0474E308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19213" y="4976261"/>
            <a:ext cx="2837265" cy="2983516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58C492DA-3ADB-F0F2-EE42-646916C9B54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2377239" y="3994432"/>
            <a:ext cx="3695700" cy="3886200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F25C33F5-FE0D-4156-0D22-B0A89FD3B365}"/>
              </a:ext>
            </a:extLst>
          </p:cNvPr>
          <p:cNvSpPr txBox="1"/>
          <p:nvPr/>
        </p:nvSpPr>
        <p:spPr>
          <a:xfrm>
            <a:off x="368268" y="3043898"/>
            <a:ext cx="8952251" cy="26930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E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</a:rPr>
              <a:t>Emoción </a:t>
            </a:r>
            <a:r>
              <a:rPr kumimoji="0" lang="es-E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</a:rPr>
              <a:t>deriva de la palabra latina </a:t>
            </a:r>
            <a:r>
              <a:rPr kumimoji="0" lang="es-AR" sz="28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</a:rPr>
              <a:t>emotio</a:t>
            </a:r>
            <a:r>
              <a:rPr kumimoji="0" lang="es-AR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</a:rPr>
              <a:t> </a:t>
            </a:r>
            <a:r>
              <a:rPr kumimoji="0" lang="es-AR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</a:rPr>
              <a:t>“movimiento, impulso o aquello que mueve hacia” 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s-AR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 panose="020E0502030303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s-AR" sz="20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ES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ndara" panose="020E0502030303020204" pitchFamily="34" charset="0"/>
              </a:rPr>
              <a:t>Fuerza primaria que activa o energiza </a:t>
            </a:r>
            <a:r>
              <a:rPr kumimoji="0" lang="es-E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</a:rPr>
              <a:t>nuestros comportamientos. </a:t>
            </a:r>
          </a:p>
        </p:txBody>
      </p:sp>
    </p:spTree>
    <p:extLst>
      <p:ext uri="{BB962C8B-B14F-4D97-AF65-F5344CB8AC3E}">
        <p14:creationId xmlns:p14="http://schemas.microsoft.com/office/powerpoint/2010/main" val="4057571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57045E-F293-D6BB-B87E-969907807C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4FA75D25-10ED-649F-2172-61795EB4FB8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69386" y="-94667"/>
            <a:ext cx="12330772" cy="6936059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EBD41A1A-6F00-11C7-3C77-FE1C498FFCD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389899" y="2995270"/>
            <a:ext cx="4835830" cy="3947940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AAB29068-F3CE-25BB-891D-098B3FAFDDD4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9914" y="170825"/>
            <a:ext cx="5737357" cy="2719864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2B855044-6C41-884F-349F-27E66CB9D487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32537" y="2040574"/>
            <a:ext cx="9429549" cy="1647994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8CEA45FF-B6FC-FB3B-96FD-DBFE9C32F487}"/>
              </a:ext>
            </a:extLst>
          </p:cNvPr>
          <p:cNvSpPr txBox="1"/>
          <p:nvPr/>
        </p:nvSpPr>
        <p:spPr>
          <a:xfrm>
            <a:off x="3382776" y="2662560"/>
            <a:ext cx="92825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s-AR" sz="2800" dirty="0">
                <a:solidFill>
                  <a:schemeClr val="bg1"/>
                </a:solidFill>
                <a:latin typeface="DK Jalebi" panose="02000000000000000000" charset="0"/>
                <a:cs typeface="Calibri" panose="020F0502020204030204" pitchFamily="34" charset="0"/>
              </a:rPr>
              <a:t>Las emociones nos </a:t>
            </a:r>
            <a:r>
              <a:rPr lang="es-AR" sz="2800" b="1" dirty="0">
                <a:solidFill>
                  <a:schemeClr val="bg1"/>
                </a:solidFill>
                <a:latin typeface="DK Jalebi" panose="02000000000000000000" charset="0"/>
                <a:cs typeface="Calibri" panose="020F0502020204030204" pitchFamily="34" charset="0"/>
              </a:rPr>
              <a:t>impulsan, detienen o alejan </a:t>
            </a:r>
            <a:r>
              <a:rPr lang="es-AR" sz="2800" dirty="0">
                <a:solidFill>
                  <a:schemeClr val="bg1"/>
                </a:solidFill>
                <a:latin typeface="DK Jalebi" panose="02000000000000000000" charset="0"/>
                <a:cs typeface="Calibri" panose="020F0502020204030204" pitchFamily="34" charset="0"/>
              </a:rPr>
              <a:t>de:</a:t>
            </a:r>
            <a:endParaRPr kumimoji="0" lang="es-CO" sz="2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DK Jalebi" panose="02000000000000000000" charset="0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70D506BD-60A6-960A-4B86-F23FD1D6E30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1078880">
            <a:off x="6909603" y="-677675"/>
            <a:ext cx="6252622" cy="2771781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6463A02E-B5E8-0F3E-8F78-267A923DDF50}"/>
              </a:ext>
            </a:extLst>
          </p:cNvPr>
          <p:cNvSpPr txBox="1"/>
          <p:nvPr/>
        </p:nvSpPr>
        <p:spPr>
          <a:xfrm>
            <a:off x="4602927" y="4150068"/>
            <a:ext cx="26985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28575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A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Objetos</a:t>
            </a:r>
            <a:endParaRPr kumimoji="0" lang="es-AR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+mn-cs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D4764FEA-379A-9FED-58E6-143BA4DA8449}"/>
              </a:ext>
            </a:extLst>
          </p:cNvPr>
          <p:cNvSpPr txBox="1"/>
          <p:nvPr/>
        </p:nvSpPr>
        <p:spPr>
          <a:xfrm>
            <a:off x="4049420" y="4646091"/>
            <a:ext cx="659578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28575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A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Personas 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D78A2EF8-949D-CBB0-ADA1-C771121C90F2}"/>
              </a:ext>
            </a:extLst>
          </p:cNvPr>
          <p:cNvSpPr txBox="1"/>
          <p:nvPr/>
        </p:nvSpPr>
        <p:spPr>
          <a:xfrm>
            <a:off x="3058000" y="3569881"/>
            <a:ext cx="308985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28575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A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Acciones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D663F6A3-8D87-FA2E-24B3-6DC33FB09B0E}"/>
              </a:ext>
            </a:extLst>
          </p:cNvPr>
          <p:cNvSpPr txBox="1"/>
          <p:nvPr/>
        </p:nvSpPr>
        <p:spPr>
          <a:xfrm>
            <a:off x="5513998" y="5130644"/>
            <a:ext cx="619909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28575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A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Decisiones</a:t>
            </a:r>
          </a:p>
          <a:p>
            <a:pPr marL="285750" marR="0" lvl="0" indent="-28575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s-A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+mn-cs"/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7D597466-2BE1-B952-A811-8FA5D00C768B}"/>
              </a:ext>
            </a:extLst>
          </p:cNvPr>
          <p:cNvSpPr txBox="1"/>
          <p:nvPr/>
        </p:nvSpPr>
        <p:spPr>
          <a:xfrm>
            <a:off x="4178121" y="7045028"/>
            <a:ext cx="871450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Mueven al cuerpo-mente a actuar a reaccionar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88D83675-61D5-BA43-C486-291627CB40ED}"/>
              </a:ext>
            </a:extLst>
          </p:cNvPr>
          <p:cNvSpPr txBox="1"/>
          <p:nvPr/>
        </p:nvSpPr>
        <p:spPr>
          <a:xfrm>
            <a:off x="6678003" y="5799862"/>
            <a:ext cx="702644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28575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AR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ndara" panose="020E0502030303020204" pitchFamily="34" charset="0"/>
              </a:rPr>
              <a:t>Aprendizajes</a:t>
            </a:r>
          </a:p>
        </p:txBody>
      </p:sp>
    </p:spTree>
    <p:extLst>
      <p:ext uri="{BB962C8B-B14F-4D97-AF65-F5344CB8AC3E}">
        <p14:creationId xmlns:p14="http://schemas.microsoft.com/office/powerpoint/2010/main" val="3582026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0" grpId="0"/>
      <p:bldP spid="11" grpId="0"/>
      <p:bldP spid="12" grpId="0"/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5E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25F1E0D-667B-79FF-1BFF-65626C7BA9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El mundo despide al papa de la apertura, el cambio y la sinodalidad">
            <a:extLst>
              <a:ext uri="{FF2B5EF4-FFF2-40B4-BE49-F238E27FC236}">
                <a16:creationId xmlns:a16="http://schemas.microsoft.com/office/drawing/2014/main" id="{AE0D88E8-767E-21AC-E0DA-22C17BA86E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8536" y="2430068"/>
            <a:ext cx="9022282" cy="44279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1F7BA903-F566-5A7C-83C9-75CFF91E5261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2336" y="141834"/>
            <a:ext cx="5737357" cy="2719864"/>
          </a:xfrm>
          <a:prstGeom prst="rect">
            <a:avLst/>
          </a:prstGeom>
        </p:spPr>
      </p:pic>
      <p:sp>
        <p:nvSpPr>
          <p:cNvPr id="7" name="Rectángulo 6">
            <a:extLst>
              <a:ext uri="{FF2B5EF4-FFF2-40B4-BE49-F238E27FC236}">
                <a16:creationId xmlns:a16="http://schemas.microsoft.com/office/drawing/2014/main" id="{0E912BB5-0B44-AA76-B8BA-8C9B429DA632}"/>
              </a:ext>
            </a:extLst>
          </p:cNvPr>
          <p:cNvSpPr/>
          <p:nvPr/>
        </p:nvSpPr>
        <p:spPr>
          <a:xfrm>
            <a:off x="712269" y="3361115"/>
            <a:ext cx="8298633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s-CL" sz="2400" dirty="0">
                <a:solidFill>
                  <a:prstClr val="black"/>
                </a:solidFill>
                <a:latin typeface="Candara" panose="020E0502030303020204" pitchFamily="34" charset="0"/>
              </a:rPr>
              <a:t>Educar es un acto de </a:t>
            </a:r>
            <a:r>
              <a:rPr lang="es-CL" sz="3200" b="1" dirty="0">
                <a:solidFill>
                  <a:srgbClr val="008C1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  <a:t>esperanza</a:t>
            </a:r>
            <a:r>
              <a:rPr lang="es-CL" sz="2400" dirty="0">
                <a:solidFill>
                  <a:prstClr val="black"/>
                </a:solidFill>
                <a:latin typeface="Candara" panose="020E0502030303020204" pitchFamily="34" charset="0"/>
              </a:rPr>
              <a:t> porque implica confiar </a:t>
            </a:r>
            <a:r>
              <a:rPr lang="es-CL" sz="2400" b="1" dirty="0">
                <a:solidFill>
                  <a:srgbClr val="FF2339"/>
                </a:solidFill>
                <a:latin typeface="Candara" panose="020E0502030303020204" pitchFamily="34" charset="0"/>
              </a:rPr>
              <a:t>en la capacidad transformadora de la persona humana</a:t>
            </a:r>
            <a:r>
              <a:rPr lang="es-CL" sz="2400" dirty="0">
                <a:solidFill>
                  <a:prstClr val="black"/>
                </a:solidFill>
                <a:latin typeface="Candara" panose="020E0502030303020204" pitchFamily="34" charset="0"/>
              </a:rPr>
              <a:t>, apostar por un futuro mejor y comprometerse con una sociedad más justa desde los valores del Evangelio.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41A5978A-12E6-0D86-03D2-3B21485189BC}"/>
              </a:ext>
            </a:extLst>
          </p:cNvPr>
          <p:cNvSpPr txBox="1"/>
          <p:nvPr/>
        </p:nvSpPr>
        <p:spPr>
          <a:xfrm>
            <a:off x="712269" y="2699312"/>
            <a:ext cx="60923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s-AR" sz="3600" dirty="0">
                <a:solidFill>
                  <a:prstClr val="black"/>
                </a:solidFill>
                <a:latin typeface="DK Jalebi" panose="02000000000000000000" charset="0"/>
              </a:rPr>
              <a:t>Pacto Educativo Global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FB99B711-394F-5D28-D3C1-D6A8CD9F803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10902" y="-363932"/>
            <a:ext cx="3695700" cy="2794000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91EF93DB-F5AD-CD5B-7F9A-7511984C4AB2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403775" y="3996303"/>
            <a:ext cx="3033872" cy="4378785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0527DA41-0DA5-DDC2-D461-89CE0B52A3B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6279" y="5715490"/>
            <a:ext cx="1000676" cy="1000676"/>
          </a:xfrm>
          <a:prstGeom prst="rect">
            <a:avLst/>
          </a:prstGeom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BE1EB421-F8DF-D794-06E2-E3E2BF54B52A}"/>
              </a:ext>
            </a:extLst>
          </p:cNvPr>
          <p:cNvSpPr txBox="1"/>
          <p:nvPr/>
        </p:nvSpPr>
        <p:spPr>
          <a:xfrm>
            <a:off x="2568342" y="5945629"/>
            <a:ext cx="7055316" cy="48013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ES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ndara" panose="020E0502030303020204" pitchFamily="34" charset="0"/>
              </a:rPr>
              <a:t>Necesitamos la energía de las emociones</a:t>
            </a:r>
            <a:endParaRPr kumimoji="0" lang="es-E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4229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D6FD0C-9926-397F-E99E-4F97BDF69E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0A861BDD-5161-005E-B3EB-742E48587169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330772" cy="6936059"/>
          </a:xfrm>
          <a:prstGeom prst="rect">
            <a:avLst/>
          </a:prstGeom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07372818-051C-9E14-19C8-A43DC778F012}"/>
              </a:ext>
            </a:extLst>
          </p:cNvPr>
          <p:cNvSpPr/>
          <p:nvPr/>
        </p:nvSpPr>
        <p:spPr>
          <a:xfrm>
            <a:off x="4578833" y="3630238"/>
            <a:ext cx="6372175" cy="2092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609585">
              <a:defRPr/>
            </a:pPr>
            <a:r>
              <a:rPr lang="es-AR" sz="2800" b="1" dirty="0">
                <a:solidFill>
                  <a:prstClr val="black"/>
                </a:solidFill>
                <a:latin typeface="Candara" panose="020E0502030303020204" pitchFamily="34" charset="0"/>
              </a:rPr>
              <a:t>Las emociones positivas: m</a:t>
            </a:r>
            <a:r>
              <a:rPr lang="es-AR" sz="2800" dirty="0">
                <a:solidFill>
                  <a:prstClr val="black"/>
                </a:solidFill>
                <a:latin typeface="Candara" panose="020E0502030303020204" pitchFamily="34" charset="0"/>
              </a:rPr>
              <a:t>ejoran la atención, </a:t>
            </a:r>
            <a:r>
              <a:rPr lang="es-AR" sz="2800" b="1" dirty="0">
                <a:solidFill>
                  <a:srgbClr val="FF2339"/>
                </a:solidFill>
                <a:latin typeface="Candara" panose="020E0502030303020204" pitchFamily="34" charset="0"/>
              </a:rPr>
              <a:t>cognición y acción</a:t>
            </a:r>
            <a:r>
              <a:rPr lang="es-AR" sz="2800" dirty="0">
                <a:solidFill>
                  <a:prstClr val="black"/>
                </a:solidFill>
                <a:latin typeface="Candara" panose="020E0502030303020204" pitchFamily="34" charset="0"/>
              </a:rPr>
              <a:t>, ampliando la gama de percepciones, procesos, pensamientos y acciones.</a:t>
            </a:r>
          </a:p>
          <a:p>
            <a:pPr lvl="0" algn="ctr" defTabSz="609585">
              <a:defRPr/>
            </a:pPr>
            <a:endParaRPr lang="es-AR" b="1" dirty="0">
              <a:solidFill>
                <a:prstClr val="black"/>
              </a:solidFill>
              <a:latin typeface="Candara" panose="020E0502030303020204" pitchFamily="34" charset="0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8865F1ED-021F-0EA9-9572-707C82DC37A5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8833" y="1087680"/>
            <a:ext cx="6674972" cy="2696980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D5D31661-5190-7F22-C2C7-5F65EE86DF80}"/>
              </a:ext>
            </a:extLst>
          </p:cNvPr>
          <p:cNvSpPr txBox="1"/>
          <p:nvPr/>
        </p:nvSpPr>
        <p:spPr>
          <a:xfrm>
            <a:off x="5257329" y="2086817"/>
            <a:ext cx="5015181" cy="9677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106000"/>
              </a:lnSpc>
              <a:spcAft>
                <a:spcPts val="800"/>
              </a:spcAft>
              <a:defRPr/>
            </a:pPr>
            <a:r>
              <a:rPr lang="es-ES" sz="2800" dirty="0">
                <a:solidFill>
                  <a:schemeClr val="bg1"/>
                </a:solidFill>
                <a:latin typeface="DK Jalebi" panose="02000000000000000000" charset="0"/>
              </a:rPr>
              <a:t>Teoría abierta y construida de las emociones positivas.</a:t>
            </a:r>
            <a:r>
              <a:rPr lang="es-AR" sz="2800" b="1" dirty="0">
                <a:solidFill>
                  <a:schemeClr val="bg1"/>
                </a:solidFill>
                <a:latin typeface="DK Jalebi" panose="02000000000000000000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s-AR" sz="2400" b="1" dirty="0">
              <a:solidFill>
                <a:schemeClr val="bg1"/>
              </a:solidFill>
              <a:latin typeface="DK Jalebi" panose="02000000000000000000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6EDD9739-F4DE-C4F1-EC4B-E5166F67504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971260" y="-457200"/>
            <a:ext cx="3695700" cy="388620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02C9F992-B785-18BD-AC66-6A579B61C676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56824"/>
            <a:ext cx="5737357" cy="2719864"/>
          </a:xfrm>
          <a:prstGeom prst="rect">
            <a:avLst/>
          </a:prstGeom>
        </p:spPr>
      </p:pic>
      <p:pic>
        <p:nvPicPr>
          <p:cNvPr id="2" name="barbaa fredickson)">
            <a:hlinkClick r:id="" action="ppaction://media"/>
            <a:extLst>
              <a:ext uri="{FF2B5EF4-FFF2-40B4-BE49-F238E27FC236}">
                <a16:creationId xmlns:a16="http://schemas.microsoft.com/office/drawing/2014/main" id="{6DB3ADFC-04B4-8F86-FAFD-CA74F24237D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54306" y="2952654"/>
            <a:ext cx="3498693" cy="3498693"/>
          </a:xfrm>
          <a:prstGeom prst="rect">
            <a:avLst/>
          </a:prstGeom>
        </p:spPr>
      </p:pic>
      <p:pic>
        <p:nvPicPr>
          <p:cNvPr id="11" name="Picture 2">
            <a:extLst>
              <a:ext uri="{FF2B5EF4-FFF2-40B4-BE49-F238E27FC236}">
                <a16:creationId xmlns:a16="http://schemas.microsoft.com/office/drawing/2014/main" id="{1365089C-8674-CF02-21FD-647CE16AEE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77780" y="5406821"/>
            <a:ext cx="1451179" cy="145117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6C00666F-2F81-8980-A686-825D47290D48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742046" y="5010646"/>
            <a:ext cx="2507480" cy="2636732"/>
          </a:xfrm>
          <a:prstGeom prst="rect">
            <a:avLst/>
          </a:prstGeom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C4AC1B18-8333-5A26-981E-6487BA874D0F}"/>
              </a:ext>
            </a:extLst>
          </p:cNvPr>
          <p:cNvSpPr txBox="1"/>
          <p:nvPr/>
        </p:nvSpPr>
        <p:spPr>
          <a:xfrm>
            <a:off x="1574917" y="6483884"/>
            <a:ext cx="720450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AR" sz="1800" b="1" dirty="0">
                <a:latin typeface="Candara" panose="020E0502030303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Bárbara Fredrickson</a:t>
            </a:r>
            <a:r>
              <a:rPr lang="es-AR" sz="1800" b="1" dirty="0">
                <a:solidFill>
                  <a:schemeClr val="bg1"/>
                </a:solidFill>
                <a:latin typeface="DK Jalebi" panose="02000000000000000000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s-AR" dirty="0">
              <a:latin typeface="Candara" panose="020E0502030303020204" pitchFamily="34" charset="0"/>
            </a:endParaRP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7DB08D45-AF22-E085-C279-05965285EE95}"/>
              </a:ext>
            </a:extLst>
          </p:cNvPr>
          <p:cNvSpPr txBox="1"/>
          <p:nvPr/>
        </p:nvSpPr>
        <p:spPr>
          <a:xfrm>
            <a:off x="5737357" y="5727547"/>
            <a:ext cx="3316934" cy="830997"/>
          </a:xfrm>
          <a:prstGeom prst="rect">
            <a:avLst/>
          </a:prstGeom>
          <a:solidFill>
            <a:srgbClr val="FFAE00"/>
          </a:solidFill>
        </p:spPr>
        <p:txBody>
          <a:bodyPr wrap="none" rtlCol="0">
            <a:spAutoFit/>
          </a:bodyPr>
          <a:lstStyle/>
          <a:p>
            <a:r>
              <a:rPr lang="es-AR" sz="2400" b="1" dirty="0">
                <a:latin typeface="Candara" panose="020E0502030303020204" pitchFamily="34" charset="0"/>
              </a:rPr>
              <a:t>Emociones positivas en </a:t>
            </a:r>
          </a:p>
          <a:p>
            <a:r>
              <a:rPr lang="es-AR" sz="2400" b="1" dirty="0">
                <a:latin typeface="Candara" panose="020E0502030303020204" pitchFamily="34" charset="0"/>
              </a:rPr>
              <a:t>alumnos y en docentes</a:t>
            </a:r>
          </a:p>
        </p:txBody>
      </p:sp>
    </p:spTree>
    <p:extLst>
      <p:ext uri="{BB962C8B-B14F-4D97-AF65-F5344CB8AC3E}">
        <p14:creationId xmlns:p14="http://schemas.microsoft.com/office/powerpoint/2010/main" val="2274361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22" repeatCount="indefinite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  <p:bldLst>
      <p:bldP spid="1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5E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38C11FC-C9DC-C63A-5D93-4F5EA7F620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El mundo despide al papa de la apertura, el cambio y la sinodalidad">
            <a:extLst>
              <a:ext uri="{FF2B5EF4-FFF2-40B4-BE49-F238E27FC236}">
                <a16:creationId xmlns:a16="http://schemas.microsoft.com/office/drawing/2014/main" id="{B59D5A26-28CA-17E6-2888-EB4B0472A1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0724" y="2430068"/>
            <a:ext cx="9022282" cy="44279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8A0BDE5C-14C5-0E82-792E-CC22842C7D8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2336" y="141834"/>
            <a:ext cx="5737357" cy="2719864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8159F090-D100-1F2B-57A7-0387F440BDA1}"/>
              </a:ext>
            </a:extLst>
          </p:cNvPr>
          <p:cNvSpPr txBox="1"/>
          <p:nvPr/>
        </p:nvSpPr>
        <p:spPr>
          <a:xfrm>
            <a:off x="549047" y="2753299"/>
            <a:ext cx="60923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K Jalebi" panose="02000000000000000000" charset="0"/>
                <a:ea typeface="+mn-ea"/>
                <a:cs typeface="+mn-cs"/>
              </a:rPr>
              <a:t>Pacto Educativo Global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7D6BF6E4-38D2-E243-E36F-61C0B11660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10902" y="-363932"/>
            <a:ext cx="3695700" cy="2794000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B1CD355D-89B9-328E-ACCD-E88511FDB313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403775" y="3996303"/>
            <a:ext cx="3033872" cy="4378785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8DC2D951-B3A7-C7FB-F189-8CB4D215D42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4489" y="5547517"/>
            <a:ext cx="1168649" cy="1168649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BA4EF867-D1A7-E41C-9155-58D1DF801D0E}"/>
              </a:ext>
            </a:extLst>
          </p:cNvPr>
          <p:cNvSpPr txBox="1"/>
          <p:nvPr/>
        </p:nvSpPr>
        <p:spPr>
          <a:xfrm>
            <a:off x="549047" y="3559155"/>
            <a:ext cx="8376093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Para aprender los contenidos es suficiente el computador, pero para entender </a:t>
            </a:r>
            <a:r>
              <a:rPr kumimoji="0" lang="es-ES" sz="2400" b="1" i="0" u="none" strike="noStrike" kern="1200" cap="none" spc="0" normalizeH="0" baseline="0" noProof="0" dirty="0">
                <a:ln>
                  <a:noFill/>
                </a:ln>
                <a:solidFill>
                  <a:srgbClr val="FF2339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cómo se ama</a:t>
            </a:r>
            <a:r>
              <a:rPr kumimoji="0" lang="es-E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, para comprender cuáles son los valores y cuáles son los hábitos que </a:t>
            </a:r>
            <a:r>
              <a:rPr kumimoji="0" lang="es-ES" sz="2400" b="1" i="0" u="none" strike="noStrike" kern="1200" cap="none" spc="0" normalizeH="0" baseline="0" noProof="0" dirty="0">
                <a:ln>
                  <a:noFill/>
                </a:ln>
                <a:solidFill>
                  <a:srgbClr val="FF2339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crean armonía </a:t>
            </a: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en la sociedad se necesita </a:t>
            </a:r>
            <a:r>
              <a:rPr kumimoji="0" lang="es-ES" sz="2400" b="1" i="0" u="none" strike="noStrike" kern="1200" cap="none" spc="0" normalizeH="0" baseline="0" noProof="0" dirty="0">
                <a:ln>
                  <a:noFill/>
                </a:ln>
                <a:solidFill>
                  <a:srgbClr val="FF2339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un buen profesor.</a:t>
            </a:r>
            <a:endParaRPr kumimoji="0" lang="es-AR" sz="2400" b="1" i="0" u="none" strike="noStrike" kern="1200" cap="none" spc="0" normalizeH="0" baseline="0" noProof="0" dirty="0">
              <a:ln>
                <a:noFill/>
              </a:ln>
              <a:solidFill>
                <a:srgbClr val="FF2339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+mn-cs"/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A13D1E6E-9F3E-0F1C-AC81-95BDBBB667FC}"/>
              </a:ext>
            </a:extLst>
          </p:cNvPr>
          <p:cNvSpPr txBox="1"/>
          <p:nvPr/>
        </p:nvSpPr>
        <p:spPr>
          <a:xfrm>
            <a:off x="2906830" y="5749485"/>
            <a:ext cx="3711272" cy="523220"/>
          </a:xfrm>
          <a:prstGeom prst="rect">
            <a:avLst/>
          </a:prstGeom>
          <a:solidFill>
            <a:srgbClr val="FF001D"/>
          </a:solidFill>
        </p:spPr>
        <p:txBody>
          <a:bodyPr wrap="none" rtlCol="0">
            <a:spAutoFit/>
          </a:bodyPr>
          <a:lstStyle/>
          <a:p>
            <a:r>
              <a:rPr lang="es-AR" sz="2800" dirty="0">
                <a:solidFill>
                  <a:schemeClr val="bg1"/>
                </a:solidFill>
                <a:latin typeface="Candara" panose="020E0502030303020204" pitchFamily="34" charset="0"/>
              </a:rPr>
              <a:t>¡Qué no esté quemado!</a:t>
            </a:r>
          </a:p>
        </p:txBody>
      </p:sp>
    </p:spTree>
    <p:extLst>
      <p:ext uri="{BB962C8B-B14F-4D97-AF65-F5344CB8AC3E}">
        <p14:creationId xmlns:p14="http://schemas.microsoft.com/office/powerpoint/2010/main" val="1871007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A24190-9DC7-6757-9E69-1C5288E931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B6B31372-F59B-67AF-89C1-EFA41B3C9ED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330772" cy="6936059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E36CE533-AE05-7685-45A6-934B3048FE03}"/>
              </a:ext>
            </a:extLst>
          </p:cNvPr>
          <p:cNvSpPr/>
          <p:nvPr/>
        </p:nvSpPr>
        <p:spPr>
          <a:xfrm>
            <a:off x="359234" y="3098998"/>
            <a:ext cx="967028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sz="2400" b="0" i="0" noProof="1">
                <a:solidFill>
                  <a:schemeClr val="bg2">
                    <a:lumMod val="25000"/>
                  </a:schemeClr>
                </a:solidFill>
                <a:effectLst/>
                <a:latin typeface="Candara" panose="020E0502030303020204" pitchFamily="34" charset="0"/>
              </a:rPr>
              <a:t>1- Porque bajo emociones positivas </a:t>
            </a:r>
            <a:r>
              <a:rPr lang="es-CO" sz="2400" b="1" i="0" noProof="1">
                <a:solidFill>
                  <a:srgbClr val="FF2339"/>
                </a:solidFill>
                <a:effectLst/>
                <a:latin typeface="Candara" panose="020E0502030303020204" pitchFamily="34" charset="0"/>
              </a:rPr>
              <a:t>la personas (alumnos y docentes) obtienen la energía para trasnformarse </a:t>
            </a:r>
            <a:r>
              <a:rPr lang="es-CO" sz="2400" b="0" i="0" noProof="1">
                <a:solidFill>
                  <a:schemeClr val="bg2">
                    <a:lumMod val="25000"/>
                  </a:schemeClr>
                </a:solidFill>
                <a:effectLst/>
                <a:latin typeface="Candara" panose="020E0502030303020204" pitchFamily="34" charset="0"/>
              </a:rPr>
              <a:t>para generar un mundo más amoroso usando </a:t>
            </a:r>
            <a:r>
              <a:rPr lang="es-CO" sz="2400" b="1" i="0" noProof="1">
                <a:solidFill>
                  <a:schemeClr val="bg2">
                    <a:lumMod val="25000"/>
                  </a:schemeClr>
                </a:solidFill>
                <a:effectLst/>
                <a:latin typeface="Candara" panose="020E0502030303020204" pitchFamily="34" charset="0"/>
              </a:rPr>
              <a:t>sus manos, corazón y cabeza</a:t>
            </a:r>
            <a:r>
              <a:rPr lang="es-CO" sz="2400" b="0" i="0" noProof="1">
                <a:solidFill>
                  <a:schemeClr val="bg2">
                    <a:lumMod val="25000"/>
                  </a:schemeClr>
                </a:solidFill>
                <a:effectLst/>
                <a:latin typeface="Candara" panose="020E0502030303020204" pitchFamily="34" charset="0"/>
              </a:rPr>
              <a:t>. </a:t>
            </a:r>
            <a:endParaRPr lang="es-CO" sz="2400" noProof="1">
              <a:solidFill>
                <a:schemeClr val="bg2">
                  <a:lumMod val="25000"/>
                </a:schemeClr>
              </a:solidFill>
              <a:latin typeface="Candara" panose="020E0502030303020204" pitchFamily="34" charset="0"/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4EA23FBD-1800-C708-B73B-8174D8DAD85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985553" y="561547"/>
            <a:ext cx="7772400" cy="2719863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1FD23E06-71F8-8BB8-639E-11DE3D7F7A22}"/>
              </a:ext>
            </a:extLst>
          </p:cNvPr>
          <p:cNvSpPr txBox="1"/>
          <p:nvPr/>
        </p:nvSpPr>
        <p:spPr>
          <a:xfrm>
            <a:off x="152598" y="1512342"/>
            <a:ext cx="573735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800" dirty="0">
                <a:solidFill>
                  <a:schemeClr val="bg1"/>
                </a:solidFill>
                <a:latin typeface="DK Jalebi" panose="02000000000000000000" pitchFamily="2" charset="77"/>
              </a:rPr>
              <a:t>¿Por qué necesitamos despertar la educación socioemocional?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0C27FC6D-59BA-05C6-E188-0137A8ECA50F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89955" y="213600"/>
            <a:ext cx="5737357" cy="2719864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207BEFD6-7FE3-F3E6-750A-569F173A5E2A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336188" y="4868066"/>
            <a:ext cx="2507480" cy="2636732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9A6B243B-F208-F6D6-0259-AFAA5A8AD8B0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16227" y="3020007"/>
            <a:ext cx="4014545" cy="3916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0000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44748C-5889-6A33-F2F6-FA6E6FD0CF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093DD6C8-6139-6A1F-AB9E-1056B6C0E27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3478" b="7607"/>
          <a:stretch/>
        </p:blipFill>
        <p:spPr>
          <a:xfrm>
            <a:off x="5134715" y="1095298"/>
            <a:ext cx="7155543" cy="1117600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0CF17DE8-22A1-5444-6678-0A6CB7C7B8C9}"/>
              </a:ext>
            </a:extLst>
          </p:cNvPr>
          <p:cNvSpPr txBox="1"/>
          <p:nvPr/>
        </p:nvSpPr>
        <p:spPr>
          <a:xfrm>
            <a:off x="7170977" y="1269378"/>
            <a:ext cx="436302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4400" noProof="1">
                <a:solidFill>
                  <a:schemeClr val="bg1"/>
                </a:solidFill>
                <a:latin typeface="Candara" panose="020E0502030303020204" pitchFamily="34" charset="0"/>
              </a:rPr>
              <a:t>Salud mental</a:t>
            </a:r>
            <a:endParaRPr lang="es-CO" sz="4400" dirty="0">
              <a:solidFill>
                <a:schemeClr val="bg1"/>
              </a:solidFill>
              <a:latin typeface="DK Jalebi" panose="02000000000000000000" pitchFamily="2" charset="77"/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EC7DFAF3-43AE-138C-BACF-E7EDDD59F85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2336" y="141834"/>
            <a:ext cx="5737357" cy="2719864"/>
          </a:xfrm>
          <a:prstGeom prst="rect">
            <a:avLst/>
          </a:prstGeom>
        </p:spPr>
      </p:pic>
      <p:sp>
        <p:nvSpPr>
          <p:cNvPr id="7" name="Rectángulo 6">
            <a:extLst>
              <a:ext uri="{FF2B5EF4-FFF2-40B4-BE49-F238E27FC236}">
                <a16:creationId xmlns:a16="http://schemas.microsoft.com/office/drawing/2014/main" id="{5509D6F2-32EC-247D-EA31-9C66496188CA}"/>
              </a:ext>
            </a:extLst>
          </p:cNvPr>
          <p:cNvSpPr/>
          <p:nvPr/>
        </p:nvSpPr>
        <p:spPr>
          <a:xfrm>
            <a:off x="497898" y="2773164"/>
            <a:ext cx="11196203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s-CO" sz="4800" b="1" noProof="1">
                <a:solidFill>
                  <a:schemeClr val="bg2">
                    <a:lumMod val="25000"/>
                  </a:schemeClr>
                </a:solidFill>
                <a:latin typeface="Candara" panose="020E0502030303020204" pitchFamily="34" charset="0"/>
              </a:rPr>
              <a:t>66</a:t>
            </a:r>
            <a:r>
              <a:rPr lang="es-CO" sz="4800" b="1" i="0" noProof="1">
                <a:solidFill>
                  <a:schemeClr val="bg2">
                    <a:lumMod val="25000"/>
                  </a:schemeClr>
                </a:solidFill>
                <a:effectLst/>
                <a:latin typeface="Candara" panose="020E0502030303020204" pitchFamily="34" charset="0"/>
              </a:rPr>
              <a:t>,3</a:t>
            </a:r>
            <a:r>
              <a:rPr lang="es-CO" sz="4000" b="1" i="0" noProof="1">
                <a:solidFill>
                  <a:schemeClr val="bg2">
                    <a:lumMod val="25000"/>
                  </a:schemeClr>
                </a:solidFill>
                <a:effectLst/>
                <a:latin typeface="Candara" panose="020E0502030303020204" pitchFamily="34" charset="0"/>
              </a:rPr>
              <a:t> </a:t>
            </a:r>
            <a:r>
              <a:rPr lang="es-CO" sz="2400" b="0" i="0" noProof="1">
                <a:solidFill>
                  <a:schemeClr val="bg2">
                    <a:lumMod val="25000"/>
                  </a:schemeClr>
                </a:solidFill>
                <a:effectLst/>
                <a:latin typeface="Candara" panose="020E0502030303020204" pitchFamily="34" charset="0"/>
              </a:rPr>
              <a:t>% de los Colombianos han enfrentado problemas de salud mental (</a:t>
            </a:r>
            <a:r>
              <a:rPr lang="es-CO" sz="2400" b="0" i="0" u="sng" noProof="1">
                <a:solidFill>
                  <a:schemeClr val="bg2">
                    <a:lumMod val="25000"/>
                  </a:schemeClr>
                </a:solidFill>
                <a:effectLst/>
                <a:latin typeface="Candara" panose="020E0502030303020204" pitchFamily="34" charset="0"/>
              </a:rPr>
              <a:t>70% mujeres - 75% 18-24 años</a:t>
            </a:r>
            <a:r>
              <a:rPr lang="es-CO" sz="2400" b="0" i="0" noProof="1">
                <a:solidFill>
                  <a:schemeClr val="bg2">
                    <a:lumMod val="25000"/>
                  </a:schemeClr>
                </a:solidFill>
                <a:effectLst/>
                <a:latin typeface="Candara" panose="020E0502030303020204" pitchFamily="34" charset="0"/>
              </a:rPr>
              <a:t>).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s-CO" sz="2000" noProof="1">
              <a:solidFill>
                <a:schemeClr val="bg2">
                  <a:lumMod val="25000"/>
                </a:schemeClr>
              </a:solidFill>
              <a:latin typeface="Candara" panose="020E0502030303020204" pitchFamily="34" charset="0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5EBCDDD3-D33E-F69A-6FBD-56198A8CD1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803926" y="5700842"/>
            <a:ext cx="3695700" cy="2794000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C649C805-D492-4DAC-0172-D4D67698351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81096" y="5476775"/>
            <a:ext cx="1236846" cy="1236846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09A88815-E336-1DA6-E76C-C4D2B3DD518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52488" y="5476776"/>
            <a:ext cx="1236845" cy="1236845"/>
          </a:xfrm>
          <a:prstGeom prst="rect">
            <a:avLst/>
          </a:prstGeom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D6C1BFA7-C5DC-FBC8-1C51-6418D7C24DCD}"/>
              </a:ext>
            </a:extLst>
          </p:cNvPr>
          <p:cNvSpPr txBox="1"/>
          <p:nvPr/>
        </p:nvSpPr>
        <p:spPr>
          <a:xfrm>
            <a:off x="3886128" y="4302926"/>
            <a:ext cx="3493878" cy="1077218"/>
          </a:xfrm>
          <a:prstGeom prst="rect">
            <a:avLst/>
          </a:prstGeom>
          <a:solidFill>
            <a:srgbClr val="FF001D"/>
          </a:solidFill>
        </p:spPr>
        <p:txBody>
          <a:bodyPr wrap="square">
            <a:spAutoFit/>
          </a:bodyPr>
          <a:lstStyle/>
          <a:p>
            <a:pPr algn="ctr"/>
            <a:r>
              <a:rPr lang="es-CO" sz="3200" noProof="1">
                <a:solidFill>
                  <a:schemeClr val="bg1"/>
                </a:solidFill>
                <a:latin typeface="Candara" panose="020E0502030303020204" pitchFamily="34" charset="0"/>
              </a:rPr>
              <a:t>Ansiedad </a:t>
            </a:r>
          </a:p>
          <a:p>
            <a:pPr algn="ctr"/>
            <a:r>
              <a:rPr lang="es-CO" sz="3200" noProof="1">
                <a:solidFill>
                  <a:schemeClr val="bg1"/>
                </a:solidFill>
                <a:latin typeface="Candara" panose="020E0502030303020204" pitchFamily="34" charset="0"/>
              </a:rPr>
              <a:t>Depresión 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8FD94FCF-7E93-E35A-4FE8-48EDA1BD1034}"/>
              </a:ext>
            </a:extLst>
          </p:cNvPr>
          <p:cNvSpPr txBox="1"/>
          <p:nvPr/>
        </p:nvSpPr>
        <p:spPr>
          <a:xfrm>
            <a:off x="2201291" y="5800702"/>
            <a:ext cx="7055316" cy="4247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ndara" panose="020E0502030303020204" pitchFamily="34" charset="0"/>
              </a:rPr>
              <a:t>Emociones negativas sin energía trasformadora</a:t>
            </a:r>
            <a:endParaRPr kumimoji="0" lang="es-E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9080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F351CD-E6A7-1EE9-E783-945713CC43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E00994A3-9BA0-A805-7B8E-E8CA84A4059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330772" cy="6936059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202D29E1-23C0-F7B7-5743-7B3EA44346AA}"/>
              </a:ext>
            </a:extLst>
          </p:cNvPr>
          <p:cNvSpPr/>
          <p:nvPr/>
        </p:nvSpPr>
        <p:spPr>
          <a:xfrm>
            <a:off x="359234" y="3098998"/>
            <a:ext cx="9391157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sz="2400" noProof="1">
                <a:solidFill>
                  <a:schemeClr val="bg2">
                    <a:lumMod val="25000"/>
                  </a:schemeClr>
                </a:solidFill>
                <a:latin typeface="Candara" panose="020E0502030303020204" pitchFamily="34" charset="0"/>
              </a:rPr>
              <a:t>1- Porque bajo emociones positivas </a:t>
            </a:r>
            <a:r>
              <a:rPr lang="es-CO" sz="2400" b="1" noProof="1">
                <a:solidFill>
                  <a:srgbClr val="FF2339"/>
                </a:solidFill>
                <a:latin typeface="Candara" panose="020E0502030303020204" pitchFamily="34" charset="0"/>
              </a:rPr>
              <a:t>la personas (alumnos y docentes) obtienen la energía para trasnformarse </a:t>
            </a:r>
            <a:r>
              <a:rPr lang="es-CO" sz="2400" noProof="1">
                <a:solidFill>
                  <a:schemeClr val="bg2">
                    <a:lumMod val="25000"/>
                  </a:schemeClr>
                </a:solidFill>
                <a:latin typeface="Candara" panose="020E0502030303020204" pitchFamily="34" charset="0"/>
              </a:rPr>
              <a:t>para generar un mundo más amoroso usando </a:t>
            </a:r>
            <a:r>
              <a:rPr lang="es-CO" sz="2400" b="1" noProof="1">
                <a:solidFill>
                  <a:schemeClr val="bg2">
                    <a:lumMod val="25000"/>
                  </a:schemeClr>
                </a:solidFill>
                <a:latin typeface="Candara" panose="020E0502030303020204" pitchFamily="34" charset="0"/>
              </a:rPr>
              <a:t>sus manos, corazón y cabeza</a:t>
            </a:r>
            <a:r>
              <a:rPr lang="es-CO" sz="2400" noProof="1">
                <a:solidFill>
                  <a:schemeClr val="bg2">
                    <a:lumMod val="25000"/>
                  </a:schemeClr>
                </a:solidFill>
                <a:latin typeface="Candara" panose="020E0502030303020204" pitchFamily="34" charset="0"/>
              </a:rPr>
              <a:t>. </a:t>
            </a:r>
          </a:p>
          <a:p>
            <a:endParaRPr lang="es-CO" sz="2400" noProof="1">
              <a:solidFill>
                <a:schemeClr val="bg2">
                  <a:lumMod val="25000"/>
                </a:schemeClr>
              </a:solidFill>
              <a:latin typeface="Candara" panose="020E0502030303020204" pitchFamily="34" charset="0"/>
            </a:endParaRPr>
          </a:p>
          <a:p>
            <a:r>
              <a:rPr lang="es-CO" sz="2400" noProof="1">
                <a:solidFill>
                  <a:schemeClr val="bg2">
                    <a:lumMod val="25000"/>
                  </a:schemeClr>
                </a:solidFill>
                <a:latin typeface="Candara" panose="020E0502030303020204" pitchFamily="34" charset="0"/>
              </a:rPr>
              <a:t>2- Porque necesitamos una población con una buena salud mental. </a:t>
            </a:r>
            <a:r>
              <a:rPr lang="es-CO" sz="2400" b="1" noProof="1">
                <a:solidFill>
                  <a:schemeClr val="bg2">
                    <a:lumMod val="25000"/>
                  </a:schemeClr>
                </a:solidFill>
                <a:latin typeface="Candara" panose="020E0502030303020204" pitchFamily="34" charset="0"/>
              </a:rPr>
              <a:t>Necesitamos regular nuestras emociones.</a:t>
            </a:r>
          </a:p>
          <a:p>
            <a:endParaRPr lang="es-CO" sz="2400" noProof="1">
              <a:solidFill>
                <a:schemeClr val="bg2">
                  <a:lumMod val="25000"/>
                </a:schemeClr>
              </a:solidFill>
              <a:latin typeface="Candara" panose="020E0502030303020204" pitchFamily="34" charset="0"/>
            </a:endParaRP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55CECD55-0125-AF32-3D54-C825DE8FDB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20625" y="2073943"/>
            <a:ext cx="3695700" cy="3886200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5D76EAFD-F59A-A148-1FE1-8D258C7C7507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519068" y="5156824"/>
            <a:ext cx="2507480" cy="2636732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261B986B-0929-C97A-7C27-70E229B98861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985553" y="561547"/>
            <a:ext cx="7772400" cy="2719863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72B4AE84-C37E-FA70-5286-4F2A445DA7A5}"/>
              </a:ext>
            </a:extLst>
          </p:cNvPr>
          <p:cNvSpPr txBox="1"/>
          <p:nvPr/>
        </p:nvSpPr>
        <p:spPr>
          <a:xfrm>
            <a:off x="152598" y="1512342"/>
            <a:ext cx="573735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800" dirty="0">
                <a:solidFill>
                  <a:schemeClr val="bg1"/>
                </a:solidFill>
                <a:latin typeface="DK Jalebi" panose="02000000000000000000" pitchFamily="2" charset="77"/>
              </a:rPr>
              <a:t>¿Por qué necesitamos despertar la educación socioemocional?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28568A7C-E74B-4FBA-E999-B40A00E223B4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89955" y="213600"/>
            <a:ext cx="5737357" cy="2719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038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4BEE71-73D1-6376-216E-390553CCEC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40C0EAC9-2ED1-DE75-B7E3-5BE329226EE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330772" cy="6936059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9E3D4D98-521E-6BF2-2983-24DB1EF33373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2336" y="141834"/>
            <a:ext cx="5737357" cy="2719864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C31603C4-C099-CB02-47A6-05B09107D2EB}"/>
              </a:ext>
            </a:extLst>
          </p:cNvPr>
          <p:cNvSpPr txBox="1"/>
          <p:nvPr/>
        </p:nvSpPr>
        <p:spPr>
          <a:xfrm>
            <a:off x="5451133" y="1991398"/>
            <a:ext cx="63366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3600" dirty="0">
                <a:solidFill>
                  <a:srgbClr val="002060"/>
                </a:solidFill>
                <a:latin typeface="DK Jalebi" panose="02000000000000000000" pitchFamily="2" charset="77"/>
              </a:rPr>
              <a:t>Atrocidades humanas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5B142505-A2CC-6A8E-BBA6-EB10B0454EC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53664" y="-479436"/>
            <a:ext cx="3695700" cy="2794000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427A7290-7EF1-9BC0-33EB-32416DD3E78A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403775" y="3996303"/>
            <a:ext cx="3033872" cy="4378785"/>
          </a:xfrm>
          <a:prstGeom prst="rect">
            <a:avLst/>
          </a:prstGeom>
        </p:spPr>
      </p:pic>
      <p:pic>
        <p:nvPicPr>
          <p:cNvPr id="1026" name="Picture 2" descr="A 80 años de la creación de las cámaras de gas: el nazi más vil, alcohol  para los verdugos y la fábrica de matar - Infobae">
            <a:extLst>
              <a:ext uri="{FF2B5EF4-FFF2-40B4-BE49-F238E27FC236}">
                <a16:creationId xmlns:a16="http://schemas.microsoft.com/office/drawing/2014/main" id="{6B667750-BAD2-C166-1EDB-2328223671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588" y="2722543"/>
            <a:ext cx="3986851" cy="22426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Qué es el coronavirus y cómo se contagia? Prevención | CinfaSalud">
            <a:extLst>
              <a:ext uri="{FF2B5EF4-FFF2-40B4-BE49-F238E27FC236}">
                <a16:creationId xmlns:a16="http://schemas.microsoft.com/office/drawing/2014/main" id="{0C85E509-E856-F571-9CD8-B902D77D60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6987" y="4239295"/>
            <a:ext cx="3532377" cy="1978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Entendiendo las nuevas guerras | CEINASEG">
            <a:extLst>
              <a:ext uri="{FF2B5EF4-FFF2-40B4-BE49-F238E27FC236}">
                <a16:creationId xmlns:a16="http://schemas.microsoft.com/office/drawing/2014/main" id="{382D5B30-D520-498D-9090-BD5FA54CAB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851" y="2786206"/>
            <a:ext cx="3223585" cy="21451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politico corrupto">
            <a:extLst>
              <a:ext uri="{FF2B5EF4-FFF2-40B4-BE49-F238E27FC236}">
                <a16:creationId xmlns:a16="http://schemas.microsoft.com/office/drawing/2014/main" id="{2A61093F-9B9C-B07F-DF3A-0F81CB5E6B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6789" y="3136603"/>
            <a:ext cx="3532376" cy="3532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A93CAE9C-EF0F-BFA2-BC55-461C3FC7CE7F}"/>
              </a:ext>
            </a:extLst>
          </p:cNvPr>
          <p:cNvSpPr txBox="1"/>
          <p:nvPr/>
        </p:nvSpPr>
        <p:spPr>
          <a:xfrm>
            <a:off x="2700344" y="4071794"/>
            <a:ext cx="6930083" cy="830997"/>
          </a:xfrm>
          <a:prstGeom prst="rect">
            <a:avLst/>
          </a:prstGeom>
          <a:solidFill>
            <a:srgbClr val="FFAE00"/>
          </a:solidFill>
        </p:spPr>
        <p:txBody>
          <a:bodyPr wrap="square">
            <a:spAutoFit/>
          </a:bodyPr>
          <a:lstStyle/>
          <a:p>
            <a:pPr algn="ctr"/>
            <a:r>
              <a:rPr lang="es-CO" sz="4800" b="0" i="0" noProof="1">
                <a:solidFill>
                  <a:schemeClr val="bg2">
                    <a:lumMod val="25000"/>
                  </a:schemeClr>
                </a:solidFill>
                <a:effectLst/>
                <a:latin typeface="Candara" panose="020E0502030303020204" pitchFamily="34" charset="0"/>
              </a:rPr>
              <a:t>Mucho saber y ¿el ser?</a:t>
            </a:r>
            <a:endParaRPr lang="es-CO" sz="4800" noProof="1">
              <a:solidFill>
                <a:schemeClr val="bg2">
                  <a:lumMod val="25000"/>
                </a:schemeClr>
              </a:solidFill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6619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A89DBD-5E8E-CAD8-A2A2-9A2025914B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E1EAB409-80B8-CF3F-7561-D4E8F030E86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69386" y="0"/>
            <a:ext cx="12330772" cy="6936059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1C82CB21-4969-B0F3-237F-31430FAFDA2D}"/>
              </a:ext>
            </a:extLst>
          </p:cNvPr>
          <p:cNvSpPr/>
          <p:nvPr/>
        </p:nvSpPr>
        <p:spPr>
          <a:xfrm>
            <a:off x="808521" y="2770112"/>
            <a:ext cx="9500135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sz="2400" b="0" i="0" noProof="1">
                <a:solidFill>
                  <a:schemeClr val="bg2">
                    <a:lumMod val="25000"/>
                  </a:schemeClr>
                </a:solidFill>
                <a:effectLst/>
                <a:latin typeface="Candara" panose="020E0502030303020204" pitchFamily="34" charset="0"/>
              </a:rPr>
              <a:t>1- Porque bajo emociones positivas </a:t>
            </a:r>
            <a:r>
              <a:rPr lang="es-CO" sz="2400" b="0" i="0" noProof="1">
                <a:solidFill>
                  <a:srgbClr val="FF2339"/>
                </a:solidFill>
                <a:effectLst/>
                <a:latin typeface="Candara" panose="020E0502030303020204" pitchFamily="34" charset="0"/>
              </a:rPr>
              <a:t>la persona se transforma </a:t>
            </a:r>
            <a:r>
              <a:rPr lang="es-CO" sz="2400" b="0" i="0" noProof="1">
                <a:solidFill>
                  <a:schemeClr val="bg2">
                    <a:lumMod val="25000"/>
                  </a:schemeClr>
                </a:solidFill>
                <a:effectLst/>
                <a:latin typeface="Candara" panose="020E0502030303020204" pitchFamily="34" charset="0"/>
              </a:rPr>
              <a:t>para generar un mundo más amoroso usando </a:t>
            </a:r>
            <a:r>
              <a:rPr lang="es-CO" sz="2400" b="1" i="0" noProof="1">
                <a:solidFill>
                  <a:schemeClr val="bg2">
                    <a:lumMod val="25000"/>
                  </a:schemeClr>
                </a:solidFill>
                <a:effectLst/>
                <a:latin typeface="Candara" panose="020E0502030303020204" pitchFamily="34" charset="0"/>
              </a:rPr>
              <a:t>sus manos, corazón y cabeza</a:t>
            </a:r>
            <a:r>
              <a:rPr lang="es-CO" sz="2400" b="0" i="0" noProof="1">
                <a:solidFill>
                  <a:schemeClr val="bg2">
                    <a:lumMod val="25000"/>
                  </a:schemeClr>
                </a:solidFill>
                <a:effectLst/>
                <a:latin typeface="Candara" panose="020E0502030303020204" pitchFamily="34" charset="0"/>
              </a:rPr>
              <a:t>. </a:t>
            </a:r>
          </a:p>
          <a:p>
            <a:endParaRPr lang="es-CO" sz="2400" noProof="1">
              <a:solidFill>
                <a:schemeClr val="bg2">
                  <a:lumMod val="25000"/>
                </a:schemeClr>
              </a:solidFill>
              <a:latin typeface="Candara" panose="020E0502030303020204" pitchFamily="34" charset="0"/>
            </a:endParaRPr>
          </a:p>
          <a:p>
            <a:r>
              <a:rPr lang="es-CO" sz="2400" noProof="1">
                <a:solidFill>
                  <a:schemeClr val="bg2">
                    <a:lumMod val="25000"/>
                  </a:schemeClr>
                </a:solidFill>
                <a:latin typeface="Candara" panose="020E0502030303020204" pitchFamily="34" charset="0"/>
              </a:rPr>
              <a:t>2- Porque necesitamos una población con una buena salud mental. </a:t>
            </a:r>
            <a:r>
              <a:rPr lang="es-CO" sz="2400" b="1" noProof="1">
                <a:solidFill>
                  <a:schemeClr val="bg2">
                    <a:lumMod val="25000"/>
                  </a:schemeClr>
                </a:solidFill>
                <a:latin typeface="Candara" panose="020E0502030303020204" pitchFamily="34" charset="0"/>
              </a:rPr>
              <a:t>Necesitamos regular nuestras emociones.</a:t>
            </a:r>
          </a:p>
          <a:p>
            <a:endParaRPr lang="es-CO" sz="2400" noProof="1">
              <a:solidFill>
                <a:schemeClr val="bg2">
                  <a:lumMod val="25000"/>
                </a:schemeClr>
              </a:solidFill>
              <a:latin typeface="Candara" panose="020E0502030303020204" pitchFamily="34" charset="0"/>
            </a:endParaRPr>
          </a:p>
          <a:p>
            <a:r>
              <a:rPr lang="es-ES" sz="2400" dirty="0">
                <a:latin typeface="Candara" panose="020E0502030303020204" pitchFamily="34" charset="0"/>
              </a:rPr>
              <a:t>3- Necesitamos </a:t>
            </a:r>
            <a:r>
              <a:rPr lang="es-ES" sz="2400" b="1" dirty="0">
                <a:latin typeface="Candara" panose="020E0502030303020204" pitchFamily="34" charset="0"/>
              </a:rPr>
              <a:t>transmitir los valores y virtudes </a:t>
            </a:r>
            <a:r>
              <a:rPr lang="es-ES" sz="2400" dirty="0">
                <a:latin typeface="Candara" panose="020E0502030303020204" pitchFamily="34" charset="0"/>
              </a:rPr>
              <a:t>individuales y sociales, la enseñanza de una ciudadanía comprometida y solidaria con la justicia.</a:t>
            </a:r>
            <a:endParaRPr lang="es-CO" sz="2400" noProof="1">
              <a:solidFill>
                <a:schemeClr val="bg2">
                  <a:lumMod val="25000"/>
                </a:schemeClr>
              </a:solidFill>
              <a:latin typeface="Candara" panose="020E0502030303020204" pitchFamily="34" charset="0"/>
            </a:endParaRP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EF1A8C63-9DCA-57EC-59E0-B65AE1CAF0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20625" y="2073943"/>
            <a:ext cx="3695700" cy="3886200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CACD467B-193F-94BF-9D2A-B8004BCEBA99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336188" y="4868066"/>
            <a:ext cx="2507480" cy="2636732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61582373-8F82-C598-8C01-6D56A63D537E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985553" y="-101583"/>
            <a:ext cx="7772400" cy="2719863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BC8F5DC3-6351-BF2B-F222-C516FECB7AA6}"/>
              </a:ext>
            </a:extLst>
          </p:cNvPr>
          <p:cNvSpPr txBox="1"/>
          <p:nvPr/>
        </p:nvSpPr>
        <p:spPr>
          <a:xfrm>
            <a:off x="0" y="905950"/>
            <a:ext cx="573735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800" dirty="0">
                <a:solidFill>
                  <a:schemeClr val="bg1"/>
                </a:solidFill>
                <a:latin typeface="DK Jalebi" panose="02000000000000000000" pitchFamily="2" charset="77"/>
              </a:rPr>
              <a:t>¿Por qué necesitamos despertar la educación socioemocional?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148C4E25-1831-9069-9D50-E57F14EB5144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89955" y="213600"/>
            <a:ext cx="5737357" cy="2719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1037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542619-56C1-0E8F-4A0F-9A8CBB975F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E6D24763-62FA-FC88-9A28-38EB620D71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23111" y="-770412"/>
            <a:ext cx="4164164" cy="4378812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8F0D03C5-6C8D-03F1-D15C-9539972E0A6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9289" y="599745"/>
            <a:ext cx="5998686" cy="966286"/>
          </a:xfrm>
          <a:prstGeom prst="rect">
            <a:avLst/>
          </a:prstGeom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4CAE3014-6B18-F2F2-30E4-36CFB5871672}"/>
              </a:ext>
            </a:extLst>
          </p:cNvPr>
          <p:cNvSpPr/>
          <p:nvPr/>
        </p:nvSpPr>
        <p:spPr>
          <a:xfrm>
            <a:off x="933450" y="278550"/>
            <a:ext cx="6180745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AR" sz="3600" dirty="0">
                <a:latin typeface="DK Jalebi" panose="02000000000000000000" charset="0"/>
              </a:rPr>
              <a:t>Si queremos realmente un bienestar socioemocional debemos:</a:t>
            </a:r>
            <a:endParaRPr lang="es-CO" sz="3600" noProof="1">
              <a:solidFill>
                <a:schemeClr val="bg2">
                  <a:lumMod val="25000"/>
                </a:schemeClr>
              </a:solidFill>
              <a:latin typeface="DK Jalebi" panose="02000000000000000000" charset="0"/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AC791297-47D4-6B56-3C1D-613EFF032B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118415">
            <a:off x="-1648951" y="4339734"/>
            <a:ext cx="4518068" cy="2002855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F4611EA9-7603-A3BC-DF45-FDCB815F783D}"/>
              </a:ext>
            </a:extLst>
          </p:cNvPr>
          <p:cNvSpPr txBox="1"/>
          <p:nvPr/>
        </p:nvSpPr>
        <p:spPr>
          <a:xfrm>
            <a:off x="1309036" y="2916909"/>
            <a:ext cx="10576031" cy="32932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400" b="1" dirty="0">
                <a:solidFill>
                  <a:srgbClr val="005BD6"/>
                </a:solidFill>
                <a:latin typeface="Candara" panose="020E0502030303020204" pitchFamily="34" charset="0"/>
              </a:rPr>
              <a:t>Comprender</a:t>
            </a:r>
            <a:r>
              <a:rPr lang="es-ES" sz="2400" b="1" dirty="0">
                <a:solidFill>
                  <a:prstClr val="black"/>
                </a:solidFill>
                <a:latin typeface="Candara" panose="020E0502030303020204" pitchFamily="34" charset="0"/>
              </a:rPr>
              <a:t>: </a:t>
            </a:r>
            <a:r>
              <a:rPr lang="es-ES" sz="2400" dirty="0">
                <a:solidFill>
                  <a:prstClr val="black"/>
                </a:solidFill>
                <a:latin typeface="Candara" panose="020E0502030303020204" pitchFamily="34" charset="0"/>
              </a:rPr>
              <a:t>aumentar el conocimiento sobre las causas y consecuencias de las emociones.</a:t>
            </a:r>
            <a:endParaRPr lang="es-AR" sz="2400" dirty="0">
              <a:solidFill>
                <a:schemeClr val="tx1">
                  <a:lumMod val="95000"/>
                  <a:lumOff val="5000"/>
                </a:schemeClr>
              </a:solidFill>
              <a:latin typeface="Candara" panose="020E0502030303020204" pitchFamily="34" charset="0"/>
            </a:endParaRPr>
          </a:p>
          <a:p>
            <a:r>
              <a:rPr lang="es-AR" sz="3200" b="1" dirty="0">
                <a:solidFill>
                  <a:srgbClr val="005BD6"/>
                </a:solidFill>
                <a:latin typeface="Candara" panose="020E0502030303020204" pitchFamily="34" charset="0"/>
              </a:rPr>
              <a:t>Emitir</a:t>
            </a:r>
            <a:r>
              <a:rPr lang="es-ES" sz="3200" b="1" dirty="0">
                <a:solidFill>
                  <a:srgbClr val="005BD6"/>
                </a:solidFill>
                <a:latin typeface="Candara" panose="020E0502030303020204" pitchFamily="34" charset="0"/>
              </a:rPr>
              <a:t> </a:t>
            </a:r>
            <a:r>
              <a:rPr lang="es-ES" sz="2400" dirty="0">
                <a:solidFill>
                  <a:prstClr val="black"/>
                </a:solidFill>
                <a:latin typeface="Candara" panose="020E0502030303020204" pitchFamily="34" charset="0"/>
              </a:rPr>
              <a:t>(expresión emocional): aprender cómo expresar las emociones de manera precisa y apropiada. </a:t>
            </a:r>
            <a:endParaRPr lang="es-AR" sz="2400" dirty="0">
              <a:solidFill>
                <a:schemeClr val="tx1">
                  <a:lumMod val="95000"/>
                  <a:lumOff val="5000"/>
                </a:schemeClr>
              </a:solidFill>
              <a:latin typeface="Candara" panose="020E0502030303020204" pitchFamily="34" charset="0"/>
            </a:endParaRPr>
          </a:p>
          <a:p>
            <a:r>
              <a:rPr lang="es-AR" sz="2400" b="1" dirty="0">
                <a:solidFill>
                  <a:srgbClr val="005BD6"/>
                </a:solidFill>
                <a:latin typeface="Candara" panose="020E0502030303020204" pitchFamily="34" charset="0"/>
              </a:rPr>
              <a:t>Percibir y pronosticar </a:t>
            </a:r>
            <a:r>
              <a:rPr lang="es-AR" sz="2400" dirty="0">
                <a:latin typeface="Candara" panose="020E0502030303020204" pitchFamily="34" charset="0"/>
              </a:rPr>
              <a:t>(re</a:t>
            </a:r>
            <a:r>
              <a:rPr lang="es-ES" sz="2400" dirty="0">
                <a:solidFill>
                  <a:prstClr val="black"/>
                </a:solidFill>
                <a:latin typeface="Candara" panose="020E0502030303020204" pitchFamily="34" charset="0"/>
              </a:rPr>
              <a:t>conocimiento emocional): desarrollar consciencia sobre las emociones propias y la de los demás.</a:t>
            </a:r>
            <a:endParaRPr lang="es-AR" sz="2400" dirty="0">
              <a:solidFill>
                <a:schemeClr val="tx1">
                  <a:lumMod val="95000"/>
                  <a:lumOff val="5000"/>
                </a:schemeClr>
              </a:solidFill>
              <a:latin typeface="Candara" panose="020E0502030303020204" pitchFamily="34" charset="0"/>
            </a:endParaRPr>
          </a:p>
          <a:p>
            <a:r>
              <a:rPr lang="es-AR" sz="2400" b="1" dirty="0">
                <a:solidFill>
                  <a:srgbClr val="005BD6"/>
                </a:solidFill>
                <a:latin typeface="Candara" panose="020E0502030303020204" pitchFamily="34" charset="0"/>
              </a:rPr>
              <a:t>Categorizar</a:t>
            </a:r>
            <a:r>
              <a:rPr lang="es-ES" sz="2400" dirty="0">
                <a:latin typeface="Candara" panose="020E0502030303020204" pitchFamily="34" charset="0"/>
              </a:rPr>
              <a:t>: a</a:t>
            </a:r>
            <a:r>
              <a:rPr lang="es-ES" sz="2400" dirty="0">
                <a:solidFill>
                  <a:prstClr val="black"/>
                </a:solidFill>
                <a:latin typeface="Candara" panose="020E0502030303020204" pitchFamily="34" charset="0"/>
              </a:rPr>
              <a:t>mpliar el vocabulario necesario para describir las emociones.</a:t>
            </a:r>
            <a:endParaRPr lang="es-AR" sz="2400" dirty="0">
              <a:solidFill>
                <a:srgbClr val="FF0000"/>
              </a:solidFill>
              <a:latin typeface="Candara" panose="020E0502030303020204" pitchFamily="34" charset="0"/>
            </a:endParaRPr>
          </a:p>
          <a:p>
            <a:r>
              <a:rPr lang="es-AR" sz="3200" b="1" dirty="0">
                <a:solidFill>
                  <a:srgbClr val="005BD6"/>
                </a:solidFill>
                <a:latin typeface="Candara" panose="020E0502030303020204" pitchFamily="34" charset="0"/>
              </a:rPr>
              <a:t>Regular</a:t>
            </a:r>
            <a:r>
              <a:rPr lang="es-AR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Candara" panose="020E0502030303020204" pitchFamily="34" charset="0"/>
              </a:rPr>
              <a:t>:</a:t>
            </a:r>
            <a:r>
              <a:rPr lang="es-AR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ndara" panose="020E0502030303020204" pitchFamily="34" charset="0"/>
              </a:rPr>
              <a:t> </a:t>
            </a:r>
            <a:r>
              <a:rPr lang="es-ES" sz="2400" dirty="0">
                <a:latin typeface="Candara" panose="020E0502030303020204" pitchFamily="34" charset="0"/>
              </a:rPr>
              <a:t>adquirir estrategias para manejar las emociones de manera efectiva.</a:t>
            </a:r>
            <a:endParaRPr lang="es-AR" sz="2400" dirty="0">
              <a:solidFill>
                <a:schemeClr val="tx1">
                  <a:lumMod val="95000"/>
                  <a:lumOff val="5000"/>
                </a:schemeClr>
              </a:solidFill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8700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4FA612-856E-FE8B-B1CA-78F91112E7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51EB5C9C-1E41-E9EE-F668-F2CB69155AF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13498" y="3997293"/>
            <a:ext cx="3825552" cy="2860707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4A81EBD9-5403-6EAF-C1BC-B436B9C9389E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40844"/>
            <a:ext cx="5737357" cy="2719864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D792A701-B608-C64B-A56B-336E7535F4E2}"/>
              </a:ext>
            </a:extLst>
          </p:cNvPr>
          <p:cNvSpPr/>
          <p:nvPr/>
        </p:nvSpPr>
        <p:spPr>
          <a:xfrm>
            <a:off x="3138198" y="4242831"/>
            <a:ext cx="8882352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s-AR" sz="2400" u="sng" dirty="0">
                <a:solidFill>
                  <a:prstClr val="black"/>
                </a:solidFill>
                <a:latin typeface="Candara" panose="020E0502030303020204" pitchFamily="34" charset="0"/>
              </a:rPr>
              <a:t>Modificar los estados emocionales con un fin determinado</a:t>
            </a:r>
            <a:r>
              <a:rPr lang="es-AR" sz="2400" dirty="0">
                <a:solidFill>
                  <a:prstClr val="black"/>
                </a:solidFill>
                <a:latin typeface="Candara" panose="020E0502030303020204" pitchFamily="34" charset="0"/>
              </a:rPr>
              <a:t>. </a:t>
            </a:r>
          </a:p>
          <a:p>
            <a:pPr lvl="0">
              <a:defRPr/>
            </a:pPr>
            <a:endParaRPr lang="es-AR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pPr lvl="0">
              <a:defRPr/>
            </a:pPr>
            <a:r>
              <a:rPr lang="es-AR" sz="2400" dirty="0">
                <a:solidFill>
                  <a:prstClr val="black"/>
                </a:solidFill>
                <a:latin typeface="Candara" panose="020E0502030303020204" pitchFamily="34" charset="0"/>
              </a:rPr>
              <a:t>La regulación emocional puede ocurrir en nosotros y en otros.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BEFE356C-1CF8-99B0-89AF-556E24E1625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3478" b="7607"/>
          <a:stretch/>
        </p:blipFill>
        <p:spPr>
          <a:xfrm>
            <a:off x="2142557" y="2186156"/>
            <a:ext cx="7606559" cy="1689900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82AF4945-1BBC-D642-DFA0-EB2261E5F20B}"/>
              </a:ext>
            </a:extLst>
          </p:cNvPr>
          <p:cNvSpPr txBox="1"/>
          <p:nvPr/>
        </p:nvSpPr>
        <p:spPr>
          <a:xfrm>
            <a:off x="2968936" y="2700289"/>
            <a:ext cx="724688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dirty="0">
                <a:solidFill>
                  <a:schemeClr val="bg1"/>
                </a:solidFill>
                <a:latin typeface="DK Jalebi" panose="02000000000000000000" charset="0"/>
              </a:rPr>
              <a:t>¿Qué es la regulación emocional? </a:t>
            </a:r>
            <a:br>
              <a:rPr lang="es-ES" sz="3200" dirty="0">
                <a:solidFill>
                  <a:schemeClr val="bg1"/>
                </a:solidFill>
                <a:latin typeface="DK Jalebi" panose="02000000000000000000" charset="0"/>
              </a:rPr>
            </a:br>
            <a:endParaRPr lang="es-CO" sz="3200" dirty="0">
              <a:solidFill>
                <a:schemeClr val="bg1"/>
              </a:solidFill>
              <a:latin typeface="DK Jalebi" panose="02000000000000000000" charset="0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7D0248F6-AE16-5394-4F15-CA31B32C66B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84828" y="-578437"/>
            <a:ext cx="3695700" cy="3886200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ADD2E04C-2979-FF89-B707-A10CD35596E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912487" y="5705549"/>
            <a:ext cx="1108063" cy="1108063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4B413033-7353-0CA0-EA88-E986B2F3ABE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749116" y="5705549"/>
            <a:ext cx="1108062" cy="110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5492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A7CCB8-A111-47CE-7188-C521EEFA15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21DEB7B1-F945-855D-FA5F-0B43476E016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80412" y="3672776"/>
            <a:ext cx="3811588" cy="3185224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BE3A08D3-B33E-86DC-2B8D-7E112C98F4F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78382" y="542731"/>
            <a:ext cx="5737357" cy="2719864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5DB64F45-A644-9CCA-5D94-307BCA38A9E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3478" b="7607"/>
          <a:stretch/>
        </p:blipFill>
        <p:spPr>
          <a:xfrm>
            <a:off x="330952" y="379238"/>
            <a:ext cx="6176186" cy="2344711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E73EF4FC-D516-8CEC-218A-A151A835C629}"/>
              </a:ext>
            </a:extLst>
          </p:cNvPr>
          <p:cNvSpPr txBox="1"/>
          <p:nvPr/>
        </p:nvSpPr>
        <p:spPr>
          <a:xfrm>
            <a:off x="1036537" y="910048"/>
            <a:ext cx="517376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kumimoji="0" lang="es-AR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K Jalebi" panose="02000000000000000000" charset="0"/>
              </a:rPr>
              <a:t>1- </a:t>
            </a:r>
            <a:r>
              <a:rPr lang="es-AR" sz="4000" b="1" dirty="0">
                <a:solidFill>
                  <a:schemeClr val="bg1"/>
                </a:solidFill>
                <a:latin typeface="DK Jalebi" panose="02000000000000000000" charset="0"/>
              </a:rPr>
              <a:t>Significación</a:t>
            </a:r>
            <a:r>
              <a:rPr lang="es-AR" sz="4400" b="1" dirty="0">
                <a:solidFill>
                  <a:schemeClr val="bg1"/>
                </a:solidFill>
                <a:latin typeface="DK Jalebi" panose="02000000000000000000" charset="0"/>
              </a:rPr>
              <a:t> – conceptualización</a:t>
            </a:r>
            <a:endParaRPr kumimoji="0" lang="es-CO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uLnTx/>
              <a:uFillTx/>
              <a:latin typeface="DK Jalebi" panose="02000000000000000000" charset="0"/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5D49B8A5-BA7C-8930-971A-645CC994006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118415">
            <a:off x="-1648951" y="4339734"/>
            <a:ext cx="4518068" cy="2002855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05F61C46-63DD-C644-FBB3-4B98108DBA13}"/>
              </a:ext>
            </a:extLst>
          </p:cNvPr>
          <p:cNvSpPr txBox="1"/>
          <p:nvPr/>
        </p:nvSpPr>
        <p:spPr>
          <a:xfrm>
            <a:off x="1474687" y="2905084"/>
            <a:ext cx="8612288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s-AR" sz="3200" dirty="0">
              <a:latin typeface="Candara" panose="020E0502030303020204" pitchFamily="34" charset="0"/>
            </a:endParaRPr>
          </a:p>
          <a:p>
            <a:r>
              <a:rPr lang="es-AR" sz="3200" dirty="0">
                <a:latin typeface="Candara" panose="020E0502030303020204" pitchFamily="34" charset="0"/>
              </a:rPr>
              <a:t>Buscar la forma más precisa y adecuada para </a:t>
            </a:r>
            <a:r>
              <a:rPr lang="es-AR" sz="3200" b="1" dirty="0">
                <a:solidFill>
                  <a:srgbClr val="005BD6"/>
                </a:solidFill>
                <a:latin typeface="Candara" panose="020E0502030303020204" pitchFamily="34" charset="0"/>
              </a:rPr>
              <a:t>poder describir nuestras emociones</a:t>
            </a:r>
            <a:r>
              <a:rPr lang="es-AR" sz="3200" dirty="0">
                <a:latin typeface="Candara" panose="020E0502030303020204" pitchFamily="34" charset="0"/>
              </a:rPr>
              <a:t>.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79B51327-756A-9E82-4405-0D242EBE443E}"/>
              </a:ext>
            </a:extLst>
          </p:cNvPr>
          <p:cNvSpPr txBox="1"/>
          <p:nvPr/>
        </p:nvSpPr>
        <p:spPr>
          <a:xfrm>
            <a:off x="1560412" y="4545644"/>
            <a:ext cx="6477000" cy="584775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marL="0" marR="0" lvl="0" indent="0" algn="ctr" defTabSz="49378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Ponerle nombre a las emociones</a:t>
            </a: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B91ECA17-BBA4-841F-48AD-BF6A8CD9305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26845" y="5757793"/>
            <a:ext cx="1049684" cy="1049684"/>
          </a:xfrm>
          <a:prstGeom prst="rect">
            <a:avLst/>
          </a:prstGeom>
        </p:spPr>
      </p:pic>
      <p:sp>
        <p:nvSpPr>
          <p:cNvPr id="14" name="Título 1">
            <a:extLst>
              <a:ext uri="{FF2B5EF4-FFF2-40B4-BE49-F238E27FC236}">
                <a16:creationId xmlns:a16="http://schemas.microsoft.com/office/drawing/2014/main" id="{5BD150E8-6408-E063-D289-CA1883B868D0}"/>
              </a:ext>
            </a:extLst>
          </p:cNvPr>
          <p:cNvSpPr txBox="1">
            <a:spLocks/>
          </p:cNvSpPr>
          <p:nvPr/>
        </p:nvSpPr>
        <p:spPr>
          <a:xfrm>
            <a:off x="1311250" y="3236303"/>
            <a:ext cx="10391775" cy="2104858"/>
          </a:xfrm>
          <a:prstGeom prst="rect">
            <a:avLst/>
          </a:prstGeom>
          <a:solidFill>
            <a:srgbClr val="FFAE00"/>
          </a:solidFill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AR" sz="4800" b="1" dirty="0">
                <a:latin typeface="Candara" panose="020E0502030303020204" pitchFamily="34" charset="0"/>
              </a:rPr>
              <a:t>Lo que se sabe es lo que se siente</a:t>
            </a:r>
          </a:p>
          <a:p>
            <a:endParaRPr lang="es-AR" sz="4800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3889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50D87F87-A726-7505-418D-28A8CF1382C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330772" cy="6936059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12D42494-D784-88FE-58EB-AA0006561141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40844"/>
            <a:ext cx="5737357" cy="2719864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64B85C09-AFBF-1C2C-0AE8-0D5CEA20C1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287" y="2648367"/>
            <a:ext cx="8559826" cy="1325563"/>
          </a:xfrm>
          <a:solidFill>
            <a:schemeClr val="bg1"/>
          </a:solidFill>
        </p:spPr>
        <p:txBody>
          <a:bodyPr>
            <a:normAutofit/>
          </a:bodyPr>
          <a:lstStyle/>
          <a:p>
            <a:pPr algn="ctr"/>
            <a:r>
              <a:rPr lang="es-MX" sz="4000" dirty="0">
                <a:solidFill>
                  <a:srgbClr val="333333"/>
                </a:solidFill>
                <a:highlight>
                  <a:srgbClr val="FFFFFF"/>
                </a:highlight>
                <a:latin typeface="Candara" panose="020E0502030303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“</a:t>
            </a:r>
            <a:r>
              <a:rPr lang="es-MX" sz="40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Candara" panose="020E0502030303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El Quijote” utiliza casi 23.000 palabras diferentes. </a:t>
            </a:r>
            <a:endParaRPr lang="es-CL" sz="4000" dirty="0">
              <a:latin typeface="Candara" panose="020E0502030303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250578A5-476B-DFE6-CD7E-2D26E2FCF504}"/>
              </a:ext>
            </a:extLst>
          </p:cNvPr>
          <p:cNvSpPr txBox="1"/>
          <p:nvPr/>
        </p:nvSpPr>
        <p:spPr>
          <a:xfrm>
            <a:off x="2130307" y="4957961"/>
            <a:ext cx="540385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DEC96D"/>
                </a:highlight>
                <a:uLnTx/>
                <a:uFillTx/>
                <a:latin typeface="Candara" panose="020E0502030303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Para hablar, los jóvenes utilizan sólo 240 palabras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30AF2D78-233E-AEE4-F82B-062F38702677}"/>
              </a:ext>
            </a:extLst>
          </p:cNvPr>
          <p:cNvSpPr txBox="1"/>
          <p:nvPr/>
        </p:nvSpPr>
        <p:spPr>
          <a:xfrm>
            <a:off x="1862654" y="6111880"/>
            <a:ext cx="6066084" cy="584775"/>
          </a:xfrm>
          <a:prstGeom prst="rect">
            <a:avLst/>
          </a:prstGeom>
          <a:solidFill>
            <a:srgbClr val="FF001D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DC674"/>
                </a:highlight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¿Cuántas se refieren a emociones?</a:t>
            </a:r>
            <a:endParaRPr kumimoji="0" lang="es-CL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highlight>
                <a:srgbClr val="FDC674"/>
              </a:highlight>
              <a:uLnTx/>
              <a:uFillTx/>
              <a:latin typeface="Candara" panose="020E0502030303020204" pitchFamily="34" charset="0"/>
              <a:ea typeface="+mn-ea"/>
              <a:cs typeface="+mn-cs"/>
            </a:endParaRPr>
          </a:p>
        </p:txBody>
      </p:sp>
      <p:pic>
        <p:nvPicPr>
          <p:cNvPr id="3074" name="Picture 2" descr="DON QUIJOTE DE LA MANCHA">
            <a:extLst>
              <a:ext uri="{FF2B5EF4-FFF2-40B4-BE49-F238E27FC236}">
                <a16:creationId xmlns:a16="http://schemas.microsoft.com/office/drawing/2014/main" id="{9D8BB06C-76D9-EC64-A477-3A6D513D8F8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36" r="3190"/>
          <a:stretch>
            <a:fillRect/>
          </a:stretch>
        </p:blipFill>
        <p:spPr bwMode="auto">
          <a:xfrm>
            <a:off x="9163657" y="263110"/>
            <a:ext cx="2676525" cy="44847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DAEF410A-4A66-EC8C-6592-7F6C025A7A4B}"/>
              </a:ext>
            </a:extLst>
          </p:cNvPr>
          <p:cNvSpPr txBox="1"/>
          <p:nvPr/>
        </p:nvSpPr>
        <p:spPr>
          <a:xfrm>
            <a:off x="10684440" y="1646600"/>
            <a:ext cx="10438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dirty="0">
                <a:latin typeface="Candara" panose="020E0502030303020204" pitchFamily="34" charset="0"/>
              </a:rPr>
              <a:t>1615-1615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F70D78D4-ECB3-1F7F-4898-455932C056B5}"/>
              </a:ext>
            </a:extLst>
          </p:cNvPr>
          <p:cNvSpPr txBox="1"/>
          <p:nvPr/>
        </p:nvSpPr>
        <p:spPr>
          <a:xfrm>
            <a:off x="1862654" y="4254702"/>
            <a:ext cx="623235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Candara" panose="020E0502030303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Hoy un ciudadano medio utiliza 5.000</a:t>
            </a:r>
            <a:endParaRPr lang="es-AR" sz="2800" dirty="0">
              <a:latin typeface="Candara" panose="020E0502030303020204" pitchFamily="34" charset="0"/>
            </a:endParaRP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C19A106F-A54A-F71B-26AD-B5129CB758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070198" y="5712437"/>
            <a:ext cx="1077218" cy="1077218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F36C1051-EB3C-8ECB-D117-685979848EF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940802" y="5734945"/>
            <a:ext cx="1077218" cy="1077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8724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 animBg="1"/>
      <p:bldP spid="1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94B8A2C0-4C85-146E-1396-67E60383D46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330772" cy="6936059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42F14791-0817-4E4C-0505-ACEEBEA685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37357" y="821152"/>
            <a:ext cx="11998410" cy="315911"/>
          </a:xfrm>
        </p:spPr>
        <p:txBody>
          <a:bodyPr>
            <a:noAutofit/>
          </a:bodyPr>
          <a:lstStyle/>
          <a:p>
            <a:r>
              <a:rPr lang="es-ES" sz="2800" dirty="0">
                <a:solidFill>
                  <a:srgbClr val="201E2E"/>
                </a:solidFill>
              </a:rPr>
              <a:t>Emociones y sentimientos con la letra A</a:t>
            </a:r>
            <a:br>
              <a:rPr lang="es-ES" sz="2800" dirty="0">
                <a:solidFill>
                  <a:srgbClr val="201E2E"/>
                </a:solidFill>
              </a:rPr>
            </a:br>
            <a:endParaRPr lang="es-AR" sz="2800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B29DB70-5A38-42B1-6000-B4505AAA8A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0557" y="2959718"/>
            <a:ext cx="4163708" cy="3757438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es-ES" sz="1800" b="0" i="0" dirty="0">
                <a:solidFill>
                  <a:srgbClr val="201E2E"/>
                </a:solidFill>
                <a:effectLst/>
              </a:rPr>
              <a:t>Abandono,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s-ES" sz="1800" b="0" i="0" dirty="0">
                <a:solidFill>
                  <a:srgbClr val="201E2E"/>
                </a:solidFill>
                <a:effectLst/>
              </a:rPr>
              <a:t>Abatimiento, 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s-ES" sz="1800" b="0" i="0" dirty="0">
                <a:solidFill>
                  <a:srgbClr val="201E2E"/>
                </a:solidFill>
                <a:effectLst/>
              </a:rPr>
              <a:t>Abrumado,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s-ES" sz="1800" b="0" i="0" dirty="0">
                <a:solidFill>
                  <a:srgbClr val="201E2E"/>
                </a:solidFill>
                <a:effectLst/>
              </a:rPr>
              <a:t>Aburrimiento, 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s-ES" sz="1800" b="0" i="0" dirty="0">
                <a:solidFill>
                  <a:srgbClr val="201E2E"/>
                </a:solidFill>
                <a:effectLst/>
              </a:rPr>
              <a:t>Abuso,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s-ES" sz="1800" b="0" i="0" dirty="0">
                <a:solidFill>
                  <a:srgbClr val="201E2E"/>
                </a:solidFill>
                <a:effectLst/>
              </a:rPr>
              <a:t>Aceptación,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s-ES" sz="1800" b="0" i="0" dirty="0">
                <a:solidFill>
                  <a:srgbClr val="201E2E"/>
                </a:solidFill>
                <a:effectLst/>
              </a:rPr>
              <a:t>Acompañamiento,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s-ES" sz="1800" b="0" i="0" dirty="0">
                <a:solidFill>
                  <a:srgbClr val="201E2E"/>
                </a:solidFill>
                <a:effectLst/>
              </a:rPr>
              <a:t>Admiración,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s-ES" sz="1800" b="0" i="0" dirty="0">
                <a:solidFill>
                  <a:srgbClr val="201E2E"/>
                </a:solidFill>
                <a:effectLst/>
              </a:rPr>
              <a:t>Afecto,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s-ES" sz="1800" b="0" i="0" dirty="0">
                <a:solidFill>
                  <a:srgbClr val="201E2E"/>
                </a:solidFill>
                <a:effectLst/>
              </a:rPr>
              <a:t>Aflicción,</a:t>
            </a:r>
          </a:p>
          <a:p>
            <a:endParaRPr lang="es-AR" sz="1100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9021F546-6013-A855-FBC0-42CF23FBCCC1}"/>
              </a:ext>
            </a:extLst>
          </p:cNvPr>
          <p:cNvSpPr txBox="1"/>
          <p:nvPr/>
        </p:nvSpPr>
        <p:spPr>
          <a:xfrm>
            <a:off x="6222877" y="1189262"/>
            <a:ext cx="2807657" cy="556152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marL="228594" marR="0" lvl="0" indent="-228594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1600" b="0" i="0" u="none" strike="noStrike" kern="1200" cap="none" spc="0" normalizeH="0" baseline="0" noProof="0" dirty="0">
                <a:ln>
                  <a:noFill/>
                </a:ln>
                <a:solidFill>
                  <a:srgbClr val="201E2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Alborozo,</a:t>
            </a:r>
          </a:p>
          <a:p>
            <a:pPr marL="228594" marR="0" lvl="0" indent="-228594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1600" b="0" i="0" u="none" strike="noStrike" kern="1200" cap="none" spc="0" normalizeH="0" baseline="0" noProof="0" dirty="0">
                <a:ln>
                  <a:noFill/>
                </a:ln>
                <a:solidFill>
                  <a:srgbClr val="201E2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Alegría,</a:t>
            </a:r>
          </a:p>
          <a:p>
            <a:pPr marL="228594" marR="0" lvl="0" indent="-228594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1600" b="0" i="0" u="none" strike="noStrike" kern="1200" cap="none" spc="0" normalizeH="0" baseline="0" noProof="0" dirty="0">
                <a:ln>
                  <a:noFill/>
                </a:ln>
                <a:solidFill>
                  <a:srgbClr val="201E2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Alivio,</a:t>
            </a:r>
          </a:p>
          <a:p>
            <a:pPr marL="228594" marR="0" lvl="0" indent="-228594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1600" b="0" i="0" u="none" strike="noStrike" kern="1200" cap="none" spc="0" normalizeH="0" baseline="0" noProof="0" dirty="0">
                <a:ln>
                  <a:noFill/>
                </a:ln>
                <a:solidFill>
                  <a:srgbClr val="201E2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Alteración,</a:t>
            </a:r>
          </a:p>
          <a:p>
            <a:pPr marL="228594" marR="0" lvl="0" indent="-228594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1600" b="0" i="0" u="none" strike="noStrike" kern="1200" cap="none" spc="0" normalizeH="0" baseline="0" noProof="0" dirty="0">
                <a:ln>
                  <a:noFill/>
                </a:ln>
                <a:solidFill>
                  <a:srgbClr val="201E2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Amabilidad,</a:t>
            </a:r>
          </a:p>
          <a:p>
            <a:pPr marL="228594" marR="0" lvl="0" indent="-228594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1600" b="0" i="0" u="none" strike="noStrike" kern="1200" cap="none" spc="0" normalizeH="0" baseline="0" noProof="0" dirty="0">
                <a:ln>
                  <a:noFill/>
                </a:ln>
                <a:solidFill>
                  <a:srgbClr val="201E2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Amargura,</a:t>
            </a:r>
          </a:p>
          <a:p>
            <a:pPr marL="228594" marR="0" lvl="0" indent="-228594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16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Ambivalencia,</a:t>
            </a:r>
          </a:p>
          <a:p>
            <a:pPr marL="228594" marR="0" lvl="0" indent="-228594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1600" b="0" i="0" u="none" strike="noStrike" kern="1200" cap="none" spc="0" normalizeH="0" baseline="0" noProof="0" dirty="0">
                <a:ln>
                  <a:noFill/>
                </a:ln>
                <a:solidFill>
                  <a:srgbClr val="201E2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Amor, </a:t>
            </a:r>
          </a:p>
          <a:p>
            <a:pPr marL="228594" marR="0" lvl="0" indent="-228594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1600" b="0" i="0" u="none" strike="noStrike" kern="1200" cap="none" spc="0" normalizeH="0" baseline="0" noProof="0" dirty="0">
                <a:ln>
                  <a:noFill/>
                </a:ln>
                <a:solidFill>
                  <a:srgbClr val="201E2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Angustia,</a:t>
            </a:r>
          </a:p>
          <a:p>
            <a:pPr marL="228594" marR="0" lvl="0" indent="-228594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1600" b="0" i="0" u="none" strike="noStrike" kern="1200" cap="none" spc="0" normalizeH="0" baseline="0" noProof="0" dirty="0">
                <a:ln>
                  <a:noFill/>
                </a:ln>
                <a:solidFill>
                  <a:srgbClr val="201E2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Añoranza,</a:t>
            </a:r>
          </a:p>
          <a:p>
            <a:pPr marL="228594" marR="0" lvl="0" indent="-228594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1600" b="0" i="0" u="none" strike="noStrike" kern="1200" cap="none" spc="0" normalizeH="0" baseline="0" noProof="0" dirty="0">
                <a:ln>
                  <a:noFill/>
                </a:ln>
                <a:solidFill>
                  <a:srgbClr val="201E2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Ansiedad,</a:t>
            </a:r>
          </a:p>
          <a:p>
            <a:pPr marL="228594" marR="0" lvl="0" indent="-228594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1600" b="0" i="0" u="none" strike="noStrike" kern="1200" cap="none" spc="0" normalizeH="0" baseline="0" noProof="0" dirty="0">
                <a:ln>
                  <a:noFill/>
                </a:ln>
                <a:solidFill>
                  <a:srgbClr val="201E2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Apatía,</a:t>
            </a:r>
          </a:p>
          <a:p>
            <a:pPr marL="228594" marR="0" lvl="0" indent="-228594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1600" b="0" i="0" u="none" strike="noStrike" kern="1200" cap="none" spc="0" normalizeH="0" baseline="0" noProof="0" dirty="0">
                <a:ln>
                  <a:noFill/>
                </a:ln>
                <a:solidFill>
                  <a:srgbClr val="201E2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Apego,</a:t>
            </a:r>
          </a:p>
          <a:p>
            <a:pPr marL="228594" marR="0" lvl="0" indent="-228594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1600" b="0" i="0" u="none" strike="noStrike" kern="1200" cap="none" spc="0" normalizeH="0" baseline="0" noProof="0" dirty="0">
                <a:ln>
                  <a:noFill/>
                </a:ln>
                <a:solidFill>
                  <a:srgbClr val="201E2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Apoyo,</a:t>
            </a:r>
          </a:p>
          <a:p>
            <a:pPr marL="228594" marR="0" lvl="0" indent="-228594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1600" b="0" i="0" u="none" strike="noStrike" kern="1200" cap="none" spc="0" normalizeH="0" baseline="0" noProof="0" dirty="0">
                <a:ln>
                  <a:noFill/>
                </a:ln>
                <a:solidFill>
                  <a:srgbClr val="201E2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Aprobación,</a:t>
            </a:r>
          </a:p>
          <a:p>
            <a:pPr marL="228594" marR="0" lvl="0" indent="-228594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1600" b="0" i="0" u="none" strike="noStrike" kern="1200" cap="none" spc="0" normalizeH="0" baseline="0" noProof="0" dirty="0">
                <a:ln>
                  <a:noFill/>
                </a:ln>
                <a:solidFill>
                  <a:srgbClr val="201E2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Armonía,</a:t>
            </a:r>
            <a:endParaRPr kumimoji="0" lang="es-ES" sz="1800" b="0" i="0" u="none" strike="noStrike" kern="1200" cap="none" spc="0" normalizeH="0" baseline="0" noProof="0" dirty="0">
              <a:ln>
                <a:noFill/>
              </a:ln>
              <a:solidFill>
                <a:srgbClr val="201E2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5B9AD11D-D305-75B0-4BEE-D68AC6576E57}"/>
              </a:ext>
            </a:extLst>
          </p:cNvPr>
          <p:cNvSpPr txBox="1"/>
          <p:nvPr/>
        </p:nvSpPr>
        <p:spPr>
          <a:xfrm>
            <a:off x="9473190" y="2277118"/>
            <a:ext cx="2487044" cy="2984407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marL="228594" marR="0" lvl="0" indent="-228594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srgbClr val="201E2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Arrepentimiento,</a:t>
            </a:r>
          </a:p>
          <a:p>
            <a:pPr marL="228594" marR="0" lvl="0" indent="-228594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srgbClr val="201E2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Arrogancia,</a:t>
            </a:r>
          </a:p>
          <a:p>
            <a:pPr marL="228594" marR="0" lvl="0" indent="-228594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srgbClr val="201E2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Arrojo,</a:t>
            </a:r>
          </a:p>
          <a:p>
            <a:pPr marL="228594" marR="0" lvl="0" indent="-228594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srgbClr val="201E2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Asco,</a:t>
            </a:r>
          </a:p>
          <a:p>
            <a:pPr marL="228594" marR="0" lvl="0" indent="-228594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srgbClr val="201E2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Asombro,</a:t>
            </a:r>
          </a:p>
          <a:p>
            <a:pPr marL="228594" marR="0" lvl="0" indent="-228594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srgbClr val="201E2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Atracción,</a:t>
            </a:r>
          </a:p>
          <a:p>
            <a:pPr marL="228594" marR="0" lvl="0" indent="-228594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srgbClr val="201E2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Ausencia,</a:t>
            </a:r>
          </a:p>
          <a:p>
            <a:pPr marL="228594" marR="0" lvl="0" indent="-228594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srgbClr val="201E2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Autonomía.</a:t>
            </a:r>
          </a:p>
        </p:txBody>
      </p:sp>
      <p:pic>
        <p:nvPicPr>
          <p:cNvPr id="16" name="Imagen 15">
            <a:extLst>
              <a:ext uri="{FF2B5EF4-FFF2-40B4-BE49-F238E27FC236}">
                <a16:creationId xmlns:a16="http://schemas.microsoft.com/office/drawing/2014/main" id="{31B53CF4-891D-59CF-DC87-29B286C0D4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53393" y="5583499"/>
            <a:ext cx="1127259" cy="1127259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CE174279-9EDD-339A-28CB-021694A5EBC6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40844"/>
            <a:ext cx="5737357" cy="2719864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932367A5-D8AB-CE4D-32B2-5055E23082DE}"/>
              </a:ext>
            </a:extLst>
          </p:cNvPr>
          <p:cNvSpPr txBox="1"/>
          <p:nvPr/>
        </p:nvSpPr>
        <p:spPr>
          <a:xfrm>
            <a:off x="3462998" y="4099773"/>
            <a:ext cx="8867774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es-ES" sz="1800" b="0" i="0" dirty="0">
                <a:solidFill>
                  <a:srgbClr val="C00000"/>
                </a:solidFill>
                <a:effectLst/>
              </a:rPr>
              <a:t>Agobio,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s-ES" sz="1800" i="0" dirty="0"/>
              <a:t>Agradecimiento,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s-ES" sz="1800" b="0" i="0" dirty="0">
                <a:solidFill>
                  <a:srgbClr val="201E2E"/>
                </a:solidFill>
                <a:effectLst/>
              </a:rPr>
              <a:t>Agravio,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s-ES" sz="1800" b="0" i="0" dirty="0">
                <a:solidFill>
                  <a:srgbClr val="201E2E"/>
                </a:solidFill>
                <a:effectLst/>
              </a:rPr>
              <a:t>Agresión,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s-ES" sz="1800" b="0" i="0" dirty="0">
                <a:solidFill>
                  <a:srgbClr val="201E2E"/>
                </a:solidFill>
                <a:effectLst/>
              </a:rPr>
              <a:t>Alarma,</a:t>
            </a:r>
          </a:p>
        </p:txBody>
      </p:sp>
    </p:spTree>
    <p:extLst>
      <p:ext uri="{BB962C8B-B14F-4D97-AF65-F5344CB8AC3E}">
        <p14:creationId xmlns:p14="http://schemas.microsoft.com/office/powerpoint/2010/main" val="215926433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9DBFAA35-0B8D-8A75-C87A-9C62AE37B04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330772" cy="6936059"/>
          </a:xfrm>
          <a:prstGeom prst="rect">
            <a:avLst/>
          </a:prstGeom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8424D584-608A-B6A6-2C33-22EBFE22F6A3}"/>
              </a:ext>
            </a:extLst>
          </p:cNvPr>
          <p:cNvSpPr/>
          <p:nvPr/>
        </p:nvSpPr>
        <p:spPr>
          <a:xfrm>
            <a:off x="5737357" y="306989"/>
            <a:ext cx="6279419" cy="642911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AA0DA90C-E810-AB6E-7DAD-79C9027629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0352" y="3215191"/>
            <a:ext cx="5113009" cy="2086100"/>
          </a:xfr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s-ES" sz="2000" dirty="0">
                <a:solidFill>
                  <a:srgbClr val="201E2E"/>
                </a:solidFill>
              </a:rPr>
              <a:t>Emociones y sentimientos con la letra B</a:t>
            </a:r>
            <a:br>
              <a:rPr lang="es-ES" sz="2000" dirty="0">
                <a:solidFill>
                  <a:srgbClr val="201E2E"/>
                </a:solidFill>
              </a:rPr>
            </a:br>
            <a:br>
              <a:rPr lang="es-ES" sz="2000" dirty="0">
                <a:solidFill>
                  <a:srgbClr val="201E2E"/>
                </a:solidFill>
              </a:rPr>
            </a:b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srgbClr val="201E2E"/>
                </a:solidFill>
                <a:effectLst/>
                <a:uLnTx/>
                <a:uFillTx/>
                <a:ea typeface="+mn-ea"/>
                <a:cs typeface="+mn-cs"/>
              </a:rPr>
              <a:t>Benevolencia,</a:t>
            </a:r>
            <a:b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srgbClr val="201E2E"/>
                </a:solidFill>
                <a:effectLst/>
                <a:uLnTx/>
                <a:uFillTx/>
                <a:ea typeface="+mn-ea"/>
                <a:cs typeface="+mn-cs"/>
              </a:rPr>
            </a:b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srgbClr val="201E2E"/>
                </a:solidFill>
                <a:effectLst/>
                <a:uLnTx/>
                <a:uFillTx/>
                <a:ea typeface="+mn-ea"/>
                <a:cs typeface="+mn-cs"/>
              </a:rPr>
              <a:t>Bondad.</a:t>
            </a:r>
            <a:b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srgbClr val="201E2E"/>
                </a:solidFill>
                <a:effectLst/>
                <a:uLnTx/>
                <a:uFillTx/>
                <a:ea typeface="+mn-ea"/>
                <a:cs typeface="+mn-cs"/>
              </a:rPr>
            </a:br>
            <a:br>
              <a:rPr lang="es-ES" sz="2000" dirty="0">
                <a:solidFill>
                  <a:srgbClr val="201E2E"/>
                </a:solidFill>
              </a:rPr>
            </a:br>
            <a:endParaRPr lang="es-AR" sz="2000" dirty="0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B5316A5C-A928-BF85-990D-88535444452F}"/>
              </a:ext>
            </a:extLst>
          </p:cNvPr>
          <p:cNvSpPr txBox="1"/>
          <p:nvPr/>
        </p:nvSpPr>
        <p:spPr>
          <a:xfrm>
            <a:off x="5969494" y="438373"/>
            <a:ext cx="726264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srgbClr val="201E2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Emociones y sentimientos con la letra C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AA591DE0-D6A0-83A9-0BAC-6A4136BB0C4B}"/>
              </a:ext>
            </a:extLst>
          </p:cNvPr>
          <p:cNvSpPr txBox="1"/>
          <p:nvPr/>
        </p:nvSpPr>
        <p:spPr>
          <a:xfrm>
            <a:off x="6238272" y="1367923"/>
            <a:ext cx="3362546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Calma,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Cansancio,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Cariño,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Celos,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Censura,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Cercanía,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Cólera,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Compasión,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Competencia,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Comprensión,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Compromiso,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Concentración,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Condescendencia</a:t>
            </a: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Confianza,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s-A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7FD649CE-9112-EE69-8B25-BF5F072E6F74}"/>
              </a:ext>
            </a:extLst>
          </p:cNvPr>
          <p:cNvSpPr txBox="1"/>
          <p:nvPr/>
        </p:nvSpPr>
        <p:spPr>
          <a:xfrm>
            <a:off x="9459734" y="2765359"/>
            <a:ext cx="3026214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srgbClr val="201E2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Confusión,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srgbClr val="201E2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Congoja,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srgbClr val="201E2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Consideración,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srgbClr val="201E2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Consuelo,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srgbClr val="201E2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Contento,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srgbClr val="201E2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Contrariedad,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Correspondencia</a:t>
            </a: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srgbClr val="201E2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srgbClr val="201E2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Cuidado,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srgbClr val="201E2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Culpa,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srgbClr val="201E2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Curiosidad.</a:t>
            </a:r>
            <a:endParaRPr kumimoji="0" lang="es-A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F23DE281-27CC-A9AF-3295-156DF433FF6E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40844"/>
            <a:ext cx="5737357" cy="2719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789686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1DB9BD97-39F2-C322-D29E-A2ED495700A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43637" y="-39030"/>
            <a:ext cx="12330772" cy="6936059"/>
          </a:xfrm>
          <a:prstGeom prst="rect">
            <a:avLst/>
          </a:prstGeom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F78DF77F-EFB8-2099-4235-4122792FBECD}"/>
              </a:ext>
            </a:extLst>
          </p:cNvPr>
          <p:cNvSpPr/>
          <p:nvPr/>
        </p:nvSpPr>
        <p:spPr>
          <a:xfrm>
            <a:off x="5481603" y="-1"/>
            <a:ext cx="6098058" cy="6858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BF346F08-9D32-5F5F-39CC-31411AF431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80994" y="637823"/>
            <a:ext cx="10515600" cy="487491"/>
          </a:xfrm>
        </p:spPr>
        <p:txBody>
          <a:bodyPr>
            <a:normAutofit fontScale="90000"/>
          </a:bodyPr>
          <a:lstStyle/>
          <a:p>
            <a:r>
              <a:rPr lang="es-ES" sz="2800" b="0" i="0" dirty="0">
                <a:solidFill>
                  <a:srgbClr val="201E2E"/>
                </a:solidFill>
                <a:effectLst/>
              </a:rPr>
              <a:t>Emociones y sentimientos con la letra D</a:t>
            </a:r>
            <a:br>
              <a:rPr lang="es-ES" sz="2800" b="0" i="0" dirty="0">
                <a:solidFill>
                  <a:srgbClr val="201E2E"/>
                </a:solidFill>
                <a:effectLst/>
              </a:rPr>
            </a:br>
            <a:endParaRPr lang="es-AR" sz="2800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2A885816-CD0B-AA86-D1D0-D1F92968F8B3}"/>
              </a:ext>
            </a:extLst>
          </p:cNvPr>
          <p:cNvSpPr txBox="1"/>
          <p:nvPr/>
        </p:nvSpPr>
        <p:spPr>
          <a:xfrm>
            <a:off x="5780994" y="1388574"/>
            <a:ext cx="6098058" cy="56630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srgbClr val="201E2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Decepción,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srgbClr val="201E2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Dependencia,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srgbClr val="201E2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Depresión,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srgbClr val="201E2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Derrota,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srgbClr val="201E2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Desaliento,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srgbClr val="201E2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Desamor,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Desamparo,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srgbClr val="201E2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Desánimo,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srgbClr val="201E2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Desasosiego,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srgbClr val="201E2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Desconcierto,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srgbClr val="201E2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Desconfianza,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srgbClr val="201E2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Desconsideración,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srgbClr val="201E2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Desconsuelo,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Desdén,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srgbClr val="201E2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Desdicha,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srgbClr val="201E2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Desencanto,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srgbClr val="201E2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Deseo,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srgbClr val="201E2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Desesperación,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srgbClr val="201E2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Desgano,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s-ES" sz="2000" b="0" i="0" u="none" strike="noStrike" kern="1200" cap="none" spc="0" normalizeH="0" baseline="0" noProof="0" dirty="0">
              <a:ln>
                <a:noFill/>
              </a:ln>
              <a:solidFill>
                <a:srgbClr val="201E2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A1931ED7-C073-9522-0DC8-693AF21E11FE}"/>
              </a:ext>
            </a:extLst>
          </p:cNvPr>
          <p:cNvSpPr txBox="1"/>
          <p:nvPr/>
        </p:nvSpPr>
        <p:spPr>
          <a:xfrm>
            <a:off x="8734674" y="1500776"/>
            <a:ext cx="6098058" cy="526297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Desidia,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Desilusión,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Desmotivación,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Desolación,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Desorientación,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Desprecio,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Desprestigio,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Desprotección,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Destrucción,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16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Desvalimiento,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Desventura,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Devaluación,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Dicha,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Dignidad,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Discordia,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Disforia,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Disgusto,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Dolor,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Dominación,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Duda,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Duelo.</a:t>
            </a:r>
            <a:endParaRPr kumimoji="0" lang="es-A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64D12282-1C6B-16DC-19A9-824E1E1696AB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40844"/>
            <a:ext cx="5737357" cy="2719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102459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BBBA1899-618E-BD47-6F1E-503656AA514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330772" cy="6936059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BF2C8981-1CFF-91B0-CA71-8185E853FE09}"/>
              </a:ext>
            </a:extLst>
          </p:cNvPr>
          <p:cNvSpPr txBox="1"/>
          <p:nvPr/>
        </p:nvSpPr>
        <p:spPr>
          <a:xfrm>
            <a:off x="5296315" y="320456"/>
            <a:ext cx="6895685" cy="621708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1" i="0" u="none" strike="noStrike" kern="1200" cap="none" spc="0" normalizeH="0" baseline="0" noProof="0" dirty="0">
                <a:ln>
                  <a:noFill/>
                </a:ln>
                <a:solidFill>
                  <a:srgbClr val="201E2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Emociones y sentimientos con la letra 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2000" b="1" i="0" u="none" strike="noStrike" kern="1200" cap="none" spc="0" normalizeH="0" baseline="0" noProof="0" dirty="0">
              <a:ln>
                <a:noFill/>
              </a:ln>
              <a:solidFill>
                <a:srgbClr val="201E2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Ecuanimidad,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srgbClr val="201E2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Empatía,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srgbClr val="201E2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Encanto,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srgbClr val="201E2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Enfado,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srgbClr val="201E2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Engaño,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srgbClr val="201E2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Enjuiciamiento,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srgbClr val="201E2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Enojo,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srgbClr val="201E2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Entusiasmo,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srgbClr val="201E2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Envidia,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srgbClr val="201E2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Espanto,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srgbClr val="201E2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Esperanza,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srgbClr val="201E2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Estima,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srgbClr val="201E2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Estremecimiento,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Estupor,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srgbClr val="201E2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Euforia,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srgbClr val="201E2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Exaltación,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srgbClr val="201E2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Exasperación,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srgbClr val="201E2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Excitación,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srgbClr val="201E2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Éxtasis,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srgbClr val="201E2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Extrañeza.</a:t>
            </a:r>
            <a:endParaRPr kumimoji="0" lang="es-ES" sz="2000" b="0" i="0" u="none" strike="noStrike" kern="1200" cap="none" spc="0" normalizeH="0" baseline="0" noProof="0" dirty="0">
              <a:ln>
                <a:noFill/>
              </a:ln>
              <a:solidFill>
                <a:srgbClr val="201E2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79029B3F-017E-3B5E-FF37-0CEE6A9F821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40844"/>
            <a:ext cx="5737357" cy="2719864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BD62C2B9-23FD-DFA3-104D-43567043BBA7}"/>
              </a:ext>
            </a:extLst>
          </p:cNvPr>
          <p:cNvSpPr txBox="1"/>
          <p:nvPr/>
        </p:nvSpPr>
        <p:spPr>
          <a:xfrm>
            <a:off x="304800" y="2543893"/>
            <a:ext cx="4619562" cy="440120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srgbClr val="201E2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Emociones y sentimientos con la letra F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2000" b="1" i="0" u="none" strike="noStrike" kern="1200" cap="none" spc="0" normalizeH="0" baseline="0" noProof="0" dirty="0">
              <a:ln>
                <a:noFill/>
              </a:ln>
              <a:solidFill>
                <a:srgbClr val="201E2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srgbClr val="201E2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Fastidio,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srgbClr val="201E2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Felicidad,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srgbClr val="201E2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Fervor,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srgbClr val="201E2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Firmeza,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srgbClr val="201E2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Fobia,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srgbClr val="201E2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Fortaleza,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srgbClr val="201E2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Fracaso,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srgbClr val="201E2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Fragilidad,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srgbClr val="201E2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Frenesí,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srgbClr val="201E2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Frustración,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srgbClr val="201E2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Furia.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2000" b="0" i="0" u="none" strike="noStrike" kern="1200" cap="none" spc="0" normalizeH="0" baseline="0" noProof="0" dirty="0">
              <a:ln>
                <a:noFill/>
              </a:ln>
              <a:solidFill>
                <a:srgbClr val="201E2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8098439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8D8A2CE9-7485-EB86-D701-CE942B861BF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330772" cy="6936059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7EC5BAE1-96BD-EA0E-54CF-9C5961A0AE0E}"/>
              </a:ext>
            </a:extLst>
          </p:cNvPr>
          <p:cNvSpPr txBox="1"/>
          <p:nvPr/>
        </p:nvSpPr>
        <p:spPr>
          <a:xfrm>
            <a:off x="5283330" y="1964353"/>
            <a:ext cx="6896100" cy="489364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srgbClr val="201E2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Emociones y sentimientos con la letra G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srgbClr val="201E2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Generosidad,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srgbClr val="201E2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Gozo.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2400" b="0" i="0" u="none" strike="noStrike" kern="1200" cap="none" spc="0" normalizeH="0" baseline="0" noProof="0" dirty="0">
              <a:ln>
                <a:noFill/>
              </a:ln>
              <a:solidFill>
                <a:srgbClr val="201E2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2400" b="0" i="0" u="none" strike="noStrike" kern="1200" cap="none" spc="0" normalizeH="0" baseline="0" noProof="0" dirty="0">
              <a:ln>
                <a:noFill/>
              </a:ln>
              <a:solidFill>
                <a:srgbClr val="201E2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srgbClr val="201E2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Emociones y sentimientos con la letra H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srgbClr val="201E2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Halago,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srgbClr val="201E2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Hastío,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srgbClr val="201E2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Honestidad,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srgbClr val="201E2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Honorabilidad,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srgbClr val="201E2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Hostilidad,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srgbClr val="201E2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Humildad,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srgbClr val="201E2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Humillación.</a:t>
            </a:r>
            <a:endParaRPr kumimoji="0" lang="es-A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F0F92199-E00B-4341-86D0-61ECCB86726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40844"/>
            <a:ext cx="5737357" cy="2719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40504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65ADD621-1D67-4EB7-D28D-1B837B1EF58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330772" cy="6936059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5A176769-D26D-66EB-7986-345FED690E4C}"/>
              </a:ext>
            </a:extLst>
          </p:cNvPr>
          <p:cNvSpPr txBox="1"/>
          <p:nvPr/>
        </p:nvSpPr>
        <p:spPr>
          <a:xfrm>
            <a:off x="5632448" y="243512"/>
            <a:ext cx="6559552" cy="637097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400" b="1" i="0" u="none" strike="noStrike" kern="1200" cap="none" spc="0" normalizeH="0" baseline="0" noProof="0" dirty="0">
                <a:ln>
                  <a:noFill/>
                </a:ln>
                <a:solidFill>
                  <a:srgbClr val="201E2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Emociones y sentimientos con la letra I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2400" b="1" i="0" u="none" strike="noStrike" kern="1200" cap="none" spc="0" normalizeH="0" baseline="0" noProof="0" dirty="0">
              <a:ln>
                <a:noFill/>
              </a:ln>
              <a:solidFill>
                <a:srgbClr val="201E2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srgbClr val="201E2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Ilusión,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srgbClr val="201E2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Impaciencia,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srgbClr val="201E2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Imperturbabilidad,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srgbClr val="201E2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Impotencia,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srgbClr val="201E2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Incapacidad,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srgbClr val="201E2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Incompatibilidad,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srgbClr val="201E2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Incomprensión,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srgbClr val="201E2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Inconformidad,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srgbClr val="201E2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Incongruencia,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srgbClr val="201E2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Incredulidad,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srgbClr val="201E2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Indiferencia,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srgbClr val="201E2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Indignación,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srgbClr val="201E2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Inestabilidad,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srgbClr val="201E2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Infelicidad,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srgbClr val="201E2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Inferioridad,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539B8D2F-7A6F-11C6-7762-0CC8AC3007A5}"/>
              </a:ext>
            </a:extLst>
          </p:cNvPr>
          <p:cNvSpPr txBox="1"/>
          <p:nvPr/>
        </p:nvSpPr>
        <p:spPr>
          <a:xfrm>
            <a:off x="9305829" y="1359932"/>
            <a:ext cx="2607697" cy="489364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srgbClr val="201E2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Injusticia,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srgbClr val="201E2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Inquietud,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srgbClr val="201E2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Insatisfacción,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srgbClr val="201E2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Inseguridad,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srgbClr val="201E2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Insuficiencia,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srgbClr val="201E2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Integridad,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srgbClr val="201E2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Interés,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srgbClr val="201E2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Intolerancia,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srgbClr val="201E2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Intrepidez,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srgbClr val="201E2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Intriga,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srgbClr val="201E2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Invasión,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srgbClr val="201E2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Ira,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srgbClr val="201E2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Irritación.</a:t>
            </a:r>
            <a:endParaRPr kumimoji="0" lang="es-A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3F2A5DCD-1B3C-8A15-BF31-809AF91BE75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300" y="0"/>
            <a:ext cx="5737357" cy="2719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43066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6FA365DF-1F61-82C0-4F6C-60F8636F3DB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78059"/>
            <a:ext cx="12330772" cy="6936059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0E61C4D1-7EE5-D474-84B6-FDA26AA32AA3}"/>
              </a:ext>
            </a:extLst>
          </p:cNvPr>
          <p:cNvSpPr txBox="1"/>
          <p:nvPr/>
        </p:nvSpPr>
        <p:spPr>
          <a:xfrm>
            <a:off x="6165386" y="296815"/>
            <a:ext cx="5218386" cy="6186309"/>
          </a:xfrm>
          <a:prstGeom prst="rect">
            <a:avLst/>
          </a:prstGeom>
          <a:solidFill>
            <a:schemeClr val="accent4"/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Emociones y sentimientos con la letra J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Júbilo,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Justicia.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Emociones y sentimientos con la letra L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Lástima,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Libertad,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Logro,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Lujuria.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Emociones y sentimientos con la letra M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Manipulación,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Melancolía,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Menosprecio,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Mezquindad,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Miedo,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Molestia,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Motivación.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Emociones y sentimientos con la letra 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Necesidad,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Nostalgia.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5E1DB8E0-92DB-06D4-33B9-05B82865CC8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40844"/>
            <a:ext cx="5737357" cy="2719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49857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3ADF335B-8D8D-3AAB-BFFB-382804ADD5D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330772" cy="6936059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DF422FD5-6E88-CA8B-B1A2-6E6706150B42}"/>
              </a:ext>
            </a:extLst>
          </p:cNvPr>
          <p:cNvSpPr txBox="1"/>
          <p:nvPr/>
        </p:nvSpPr>
        <p:spPr>
          <a:xfrm>
            <a:off x="503610" y="2860708"/>
            <a:ext cx="5487933" cy="344709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srgbClr val="201E2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Emociones y sentimientos con la letra O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2000" b="1" i="0" u="none" strike="noStrike" kern="1200" cap="none" spc="0" normalizeH="0" baseline="0" noProof="0" dirty="0">
              <a:ln>
                <a:noFill/>
              </a:ln>
              <a:solidFill>
                <a:srgbClr val="201E2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srgbClr val="201E2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Obligación,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srgbClr val="201E2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Obnubilación,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srgbClr val="201E2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Obstinación,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srgbClr val="201E2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Odio,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srgbClr val="201E2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Omnipotencia,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srgbClr val="201E2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Optimismo,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srgbClr val="201E2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Orgullo,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srgbClr val="201E2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Ostentación.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 dirty="0">
              <a:ln>
                <a:noFill/>
              </a:ln>
              <a:solidFill>
                <a:srgbClr val="201E2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D35989F6-DF4A-32FD-F4DD-8C836DE02D48}"/>
              </a:ext>
            </a:extLst>
          </p:cNvPr>
          <p:cNvSpPr txBox="1"/>
          <p:nvPr/>
        </p:nvSpPr>
        <p:spPr>
          <a:xfrm>
            <a:off x="6495153" y="305068"/>
            <a:ext cx="5487933" cy="594008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srgbClr val="201E2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Emociones y sentimientos con la letra P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2000" b="1" i="0" u="none" strike="noStrike" kern="1200" cap="none" spc="0" normalizeH="0" baseline="0" noProof="0" dirty="0">
              <a:ln>
                <a:noFill/>
              </a:ln>
              <a:solidFill>
                <a:srgbClr val="201E2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srgbClr val="201E2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Paciencia,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srgbClr val="201E2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Pánico,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srgbClr val="201E2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Parálisis,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srgbClr val="201E2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Pasión,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srgbClr val="201E2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Pavor,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srgbClr val="201E2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Paz,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srgbClr val="201E2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Pena,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srgbClr val="201E2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Pereza,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srgbClr val="201E2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Persecución,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srgbClr val="201E2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Pertenencia,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srgbClr val="201E2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Pesadumbre,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srgbClr val="201E2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Pesimismo,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srgbClr val="201E2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Placer,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srgbClr val="201E2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Plenitud,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srgbClr val="201E2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Preocupación,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srgbClr val="201E2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Prepotencia,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srgbClr val="201E2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Pudor.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32862FB5-DE7E-FD40-4F80-036C00BD94D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40844"/>
            <a:ext cx="5737357" cy="2719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98160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0E3125AF-3968-121B-2DCC-9CEC5CB742F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330772" cy="6936059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213BF27D-D8EA-8E67-CD0D-C43FF8CBB5BB}"/>
              </a:ext>
            </a:extLst>
          </p:cNvPr>
          <p:cNvSpPr txBox="1"/>
          <p:nvPr/>
        </p:nvSpPr>
        <p:spPr>
          <a:xfrm>
            <a:off x="5345252" y="335845"/>
            <a:ext cx="3717081" cy="618630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Emociones y </a:t>
            </a:r>
            <a:r>
              <a:rPr kumimoji="0" lang="es-E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sentimientos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 con la letra 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Rabia,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Rebeldía,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Recelo,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Rechazo,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Regocijo,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Rencor,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Repudio,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Resentimiento,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Reserva,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Resignación,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Resiliencia,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Resistencia,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Respeto,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Resquemor.</a:t>
            </a:r>
            <a:endParaRPr kumimoji="0" lang="es-AR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CF2F726C-232E-7DA9-BFD5-D70D9F2F075A}"/>
              </a:ext>
            </a:extLst>
          </p:cNvPr>
          <p:cNvSpPr txBox="1"/>
          <p:nvPr/>
        </p:nvSpPr>
        <p:spPr>
          <a:xfrm>
            <a:off x="9201105" y="898094"/>
            <a:ext cx="2990895" cy="513986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srgbClr val="201E2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Emociones y sentimientos con la letra 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2400" b="1" i="0" u="none" strike="noStrike" kern="1200" cap="none" spc="0" normalizeH="0" baseline="0" noProof="0" dirty="0">
              <a:ln>
                <a:noFill/>
              </a:ln>
              <a:solidFill>
                <a:srgbClr val="201E2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srgbClr val="201E2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Satisfacción,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srgbClr val="201E2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Seguridad,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srgbClr val="201E2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Serenidad,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srgbClr val="201E2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Simpatía,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srgbClr val="201E2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Soledad,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srgbClr val="201E2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Solidaridad,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srgbClr val="201E2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Sometimiento,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srgbClr val="201E2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Sorpresa,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srgbClr val="201E2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Sosiego,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srgbClr val="201E2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Suficiencia,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srgbClr val="201E2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Sumisión.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3BBFCC37-5278-E538-49D7-6D935731D89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40844"/>
            <a:ext cx="5737357" cy="2719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054597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8D7DB170-4BDA-CBD8-1E03-FBFB14AF5B7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330772" cy="6936059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02F13ED5-086C-464F-69F2-10E934216515}"/>
              </a:ext>
            </a:extLst>
          </p:cNvPr>
          <p:cNvSpPr txBox="1"/>
          <p:nvPr/>
        </p:nvSpPr>
        <p:spPr>
          <a:xfrm>
            <a:off x="5457210" y="651873"/>
            <a:ext cx="3576854" cy="5632311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Emociones y sentimientos con la letra 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s-E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Temor,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Templanza,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Tentación,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Ternura,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Terquedad,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Terror,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Timidez,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Tolerancia,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Traición,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Tranquilidad,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Tristeza,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Turbación.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D87D2DEC-A21D-9F7B-D174-2AF09C05E4E7}"/>
              </a:ext>
            </a:extLst>
          </p:cNvPr>
          <p:cNvSpPr txBox="1"/>
          <p:nvPr/>
        </p:nvSpPr>
        <p:spPr>
          <a:xfrm>
            <a:off x="8176996" y="1310276"/>
            <a:ext cx="3576854" cy="470898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Emoción con la letra U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Unidad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Emociones y sentimientos con la letra V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Vacilación,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Vacío,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Valentía,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Valoración,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Venganza,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Vergüenza,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Vulnerabilidad.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Sentimiento con la letra Z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Zozobra</a:t>
            </a:r>
            <a:endParaRPr kumimoji="0" lang="es-AR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81E5D220-8948-B93B-1EDB-E7E7FB5388F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40844"/>
            <a:ext cx="5737357" cy="2719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565785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78C82F-521F-40D8-CAF4-417E738207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C24C188D-A333-C24D-52AE-B1B28DCAC96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40844"/>
            <a:ext cx="5737357" cy="2719864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58F7520E-C301-7391-643A-3F29C5C02C0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3478" b="7607"/>
          <a:stretch/>
        </p:blipFill>
        <p:spPr>
          <a:xfrm>
            <a:off x="4693795" y="1409503"/>
            <a:ext cx="8550022" cy="1547153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44EB60AD-091B-406C-DDD7-C2F10667B0F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47808" y="-578437"/>
            <a:ext cx="2832720" cy="2978737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6168E1B8-12C8-0EAF-64B1-0C420A17AFE1}"/>
              </a:ext>
            </a:extLst>
          </p:cNvPr>
          <p:cNvSpPr txBox="1"/>
          <p:nvPr/>
        </p:nvSpPr>
        <p:spPr>
          <a:xfrm>
            <a:off x="5443538" y="1847481"/>
            <a:ext cx="629126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AR" sz="2400" dirty="0">
                <a:solidFill>
                  <a:schemeClr val="bg1"/>
                </a:solidFill>
                <a:latin typeface="DK Jalebi" panose="02000000000000000000"/>
              </a:rPr>
              <a:t>Formas de adquirir significación emocional en niños y adolescentes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22940FA9-2875-E57B-3502-B2CC52432BE6}"/>
              </a:ext>
            </a:extLst>
          </p:cNvPr>
          <p:cNvSpPr txBox="1"/>
          <p:nvPr/>
        </p:nvSpPr>
        <p:spPr>
          <a:xfrm>
            <a:off x="377936" y="3091089"/>
            <a:ext cx="11436128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sz="2000" dirty="0">
                <a:latin typeface="Candara" panose="020E0502030303020204" pitchFamily="34" charset="0"/>
              </a:rPr>
              <a:t>Excursiones (naturaleza, museos, fábricas).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sz="2000" dirty="0">
                <a:latin typeface="Candara" panose="020E0502030303020204" pitchFamily="34" charset="0"/>
              </a:rPr>
              <a:t>Leer cuentos, sobre todo a niños pequeños, aunque todavía no entiendan bien el idioma.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sz="2000" dirty="0">
                <a:latin typeface="Candara" panose="020E0502030303020204" pitchFamily="34" charset="0"/>
              </a:rPr>
              <a:t>Jugar.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sz="2000" dirty="0">
                <a:latin typeface="Candara" panose="020E0502030303020204" pitchFamily="34" charset="0"/>
              </a:rPr>
              <a:t>Ver películas.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sz="2000" dirty="0">
                <a:latin typeface="Candara" panose="020E0502030303020204" pitchFamily="34" charset="0"/>
              </a:rPr>
              <a:t>Cocinar con ellos y probar comidas nuevas.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sz="2000" dirty="0">
                <a:latin typeface="Candara" panose="020E0502030303020204" pitchFamily="34" charset="0"/>
              </a:rPr>
              <a:t>Viajar por el mundo.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sz="2000" dirty="0">
                <a:latin typeface="Candara" panose="020E0502030303020204" pitchFamily="34" charset="0"/>
              </a:rPr>
              <a:t>Charlar con amigos y con profesionales, con otros adolescentes.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sz="2000" dirty="0">
                <a:latin typeface="Candara" panose="020E0502030303020204" pitchFamily="34" charset="0"/>
              </a:rPr>
              <a:t>Las </a:t>
            </a:r>
            <a:r>
              <a:rPr lang="es-AR" sz="2000" dirty="0" err="1">
                <a:latin typeface="Candara" panose="020E0502030303020204" pitchFamily="34" charset="0"/>
              </a:rPr>
              <a:t>autonarrativas</a:t>
            </a:r>
            <a:r>
              <a:rPr lang="es-AR" sz="2000" dirty="0">
                <a:latin typeface="Candara" panose="020E0502030303020204" pitchFamily="34" charset="0"/>
              </a:rPr>
              <a:t> (diario, escribir cuentos).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sz="2000" dirty="0">
                <a:latin typeface="Candara" panose="020E0502030303020204" pitchFamily="34" charset="0"/>
              </a:rPr>
              <a:t>Arte (poesía, fotografía, danza, música, etc.).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sz="2000" dirty="0">
                <a:latin typeface="Candara" panose="020E0502030303020204" pitchFamily="34" charset="0"/>
              </a:rPr>
              <a:t>Actividad física.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sz="2000" b="1" dirty="0">
                <a:latin typeface="Candara" panose="020E0502030303020204" pitchFamily="34" charset="0"/>
              </a:rPr>
              <a:t>Asignaturas con un rico lenguaje (catequesis, idiomas, literatura, teatro, filosofía, etc.).</a:t>
            </a:r>
          </a:p>
        </p:txBody>
      </p:sp>
    </p:spTree>
    <p:extLst>
      <p:ext uri="{BB962C8B-B14F-4D97-AF65-F5344CB8AC3E}">
        <p14:creationId xmlns:p14="http://schemas.microsoft.com/office/powerpoint/2010/main" val="505256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4FA612-856E-FE8B-B1CA-78F91112E7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4A81EBD9-5403-6EAF-C1BC-B436B9C9389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40844"/>
            <a:ext cx="5737357" cy="2719864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D792A701-B608-C64B-A56B-336E7535F4E2}"/>
              </a:ext>
            </a:extLst>
          </p:cNvPr>
          <p:cNvSpPr/>
          <p:nvPr/>
        </p:nvSpPr>
        <p:spPr>
          <a:xfrm>
            <a:off x="1288337" y="4498903"/>
            <a:ext cx="9444341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AR" sz="4000" dirty="0">
                <a:solidFill>
                  <a:prstClr val="black"/>
                </a:solidFill>
                <a:latin typeface="Candara" panose="020E0502030303020204" pitchFamily="34" charset="0"/>
              </a:rPr>
              <a:t>Tu lenguaje condiciona lo que sentís y lo que haces sentir a los demás.</a:t>
            </a:r>
            <a:endParaRPr lang="es-CL" sz="4000" dirty="0">
              <a:latin typeface="Candara" panose="020E0502030303020204" pitchFamily="34" charset="0"/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BEFE356C-1CF8-99B0-89AF-556E24E1625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3478" b="7607"/>
          <a:stretch/>
        </p:blipFill>
        <p:spPr>
          <a:xfrm>
            <a:off x="1462346" y="2680760"/>
            <a:ext cx="8550022" cy="1547153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7D0248F6-AE16-5394-4F15-CA31B32C66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84828" y="-578437"/>
            <a:ext cx="3695700" cy="3886200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2D89B4D1-D92D-6F5D-5036-0B12D0A0D024}"/>
              </a:ext>
            </a:extLst>
          </p:cNvPr>
          <p:cNvSpPr txBox="1"/>
          <p:nvPr/>
        </p:nvSpPr>
        <p:spPr>
          <a:xfrm>
            <a:off x="3729043" y="3117088"/>
            <a:ext cx="656748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AR" sz="5400" b="1" dirty="0">
                <a:solidFill>
                  <a:schemeClr val="bg1"/>
                </a:solidFill>
                <a:latin typeface="DK Jalebi" panose="02000000000000000000" charset="0"/>
              </a:rPr>
              <a:t>Significación</a:t>
            </a:r>
            <a:endParaRPr lang="es-AR" sz="5400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8821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37BB18-C892-38E6-89FD-029BEC6643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A5BEEACD-C352-7D7F-B428-0233D545A04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78382" y="542731"/>
            <a:ext cx="5737357" cy="2719864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DE4A39E0-9645-4101-6C49-B814DE68AD6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3478" b="7607"/>
          <a:stretch/>
        </p:blipFill>
        <p:spPr>
          <a:xfrm>
            <a:off x="330952" y="379238"/>
            <a:ext cx="6176186" cy="2344711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699564CD-3E5F-BE74-7D6B-56752D907052}"/>
              </a:ext>
            </a:extLst>
          </p:cNvPr>
          <p:cNvSpPr txBox="1"/>
          <p:nvPr/>
        </p:nvSpPr>
        <p:spPr>
          <a:xfrm>
            <a:off x="998437" y="1129123"/>
            <a:ext cx="517376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s-AR" sz="6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K Jalebi" panose="02000000000000000000"/>
              </a:rPr>
              <a:t>2- Compasión</a:t>
            </a:r>
            <a:endParaRPr kumimoji="0" lang="es-CO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uLnTx/>
              <a:uFillTx/>
              <a:latin typeface="DK Jalebi" panose="02000000000000000000"/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74001DF0-FCD6-63EA-8CD4-A5A74D9E2A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118415">
            <a:off x="-1648951" y="4339734"/>
            <a:ext cx="4518068" cy="2002855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3E7F39F2-E11B-FCD9-3C0E-A8B4768A7FE4}"/>
              </a:ext>
            </a:extLst>
          </p:cNvPr>
          <p:cNvSpPr txBox="1"/>
          <p:nvPr/>
        </p:nvSpPr>
        <p:spPr>
          <a:xfrm>
            <a:off x="3511223" y="3687804"/>
            <a:ext cx="8069466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AR" sz="3200" dirty="0">
                <a:latin typeface="Candara" panose="020E0502030303020204" pitchFamily="34" charset="0"/>
              </a:rPr>
              <a:t>Conversar con alguien compasivo.</a:t>
            </a:r>
          </a:p>
          <a:p>
            <a:pPr algn="ctr"/>
            <a:r>
              <a:rPr lang="es-AR" sz="3200" dirty="0">
                <a:latin typeface="Candara" panose="020E0502030303020204" pitchFamily="34" charset="0"/>
              </a:rPr>
              <a:t>Alguien que quiera escucharte con empatía.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BDA3AF1F-9D97-471B-64A2-DF44FD483ED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83223" y="5632569"/>
            <a:ext cx="1079650" cy="1079650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6BD005FA-B48E-D844-99A4-BAD1725DC4C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040864" y="5632569"/>
            <a:ext cx="1079650" cy="1079650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1ABC5B08-1EFA-87A5-B886-A6E0026C48E7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-642853" y="3039107"/>
            <a:ext cx="4029420" cy="3815987"/>
          </a:xfrm>
          <a:prstGeom prst="rect">
            <a:avLst/>
          </a:prstGeom>
        </p:spPr>
      </p:pic>
      <p:sp>
        <p:nvSpPr>
          <p:cNvPr id="17" name="CuadroTexto 16">
            <a:extLst>
              <a:ext uri="{FF2B5EF4-FFF2-40B4-BE49-F238E27FC236}">
                <a16:creationId xmlns:a16="http://schemas.microsoft.com/office/drawing/2014/main" id="{B95C062A-B445-439C-2DC2-D7A3447E1CBE}"/>
              </a:ext>
            </a:extLst>
          </p:cNvPr>
          <p:cNvSpPr txBox="1"/>
          <p:nvPr/>
        </p:nvSpPr>
        <p:spPr>
          <a:xfrm>
            <a:off x="3664744" y="5728877"/>
            <a:ext cx="5698331" cy="461665"/>
          </a:xfrm>
          <a:prstGeom prst="rect">
            <a:avLst/>
          </a:prstGeom>
          <a:solidFill>
            <a:srgbClr val="E2C733"/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La palabra sana hay que huir de la soledad.</a:t>
            </a:r>
          </a:p>
        </p:txBody>
      </p:sp>
    </p:spTree>
    <p:extLst>
      <p:ext uri="{BB962C8B-B14F-4D97-AF65-F5344CB8AC3E}">
        <p14:creationId xmlns:p14="http://schemas.microsoft.com/office/powerpoint/2010/main" val="1421738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7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4FA612-856E-FE8B-B1CA-78F91112E7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4A81EBD9-5403-6EAF-C1BC-B436B9C9389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40844"/>
            <a:ext cx="5737357" cy="2719864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BEFE356C-1CF8-99B0-89AF-556E24E1625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3478" b="7607"/>
          <a:stretch/>
        </p:blipFill>
        <p:spPr>
          <a:xfrm>
            <a:off x="4733027" y="1870376"/>
            <a:ext cx="6932791" cy="1117600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7D0248F6-AE16-5394-4F15-CA31B32C66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84828" y="-578437"/>
            <a:ext cx="3695700" cy="3886200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30FFEF06-213F-D437-946E-D8D3D422A049}"/>
              </a:ext>
            </a:extLst>
          </p:cNvPr>
          <p:cNvSpPr txBox="1"/>
          <p:nvPr/>
        </p:nvSpPr>
        <p:spPr>
          <a:xfrm>
            <a:off x="5194954" y="2136789"/>
            <a:ext cx="629126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AR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K Jalebi" panose="02000000000000000000"/>
              </a:rPr>
              <a:t>Formas de logar la Compasión</a:t>
            </a:r>
            <a:endParaRPr lang="es-AR" sz="3200" dirty="0">
              <a:latin typeface="Candara" panose="020E0502030303020204" pitchFamily="34" charset="0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7A0B9F94-985E-F1E3-AC73-CFBC3BDF2706}"/>
              </a:ext>
            </a:extLst>
          </p:cNvPr>
          <p:cNvSpPr txBox="1"/>
          <p:nvPr/>
        </p:nvSpPr>
        <p:spPr>
          <a:xfrm>
            <a:off x="4733028" y="2987976"/>
            <a:ext cx="11537374" cy="14157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Ampliar los almuerzos y recreos.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Alargar los tiempos de paso entre clases</a:t>
            </a:r>
            <a:r>
              <a:rPr kumimoji="0" lang="es-E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+mn-cs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B1DA18D6-F8DB-563F-2C22-BD361F7ADFCE}"/>
              </a:ext>
            </a:extLst>
          </p:cNvPr>
          <p:cNvSpPr txBox="1"/>
          <p:nvPr/>
        </p:nvSpPr>
        <p:spPr>
          <a:xfrm>
            <a:off x="5416422" y="4186781"/>
            <a:ext cx="5902507" cy="120032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25400">
            <a:solidFill>
              <a:schemeClr val="dk1"/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Descansa </a:t>
            </a:r>
            <a:r>
              <a:rPr kumimoji="0" lang="es-ES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el cuerpo y la mente del estudiante y del docente </a:t>
            </a: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, también aportan tiempo para </a:t>
            </a:r>
            <a:r>
              <a:rPr kumimoji="0" lang="es-ES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conectarse con los demás</a:t>
            </a: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.</a:t>
            </a:r>
            <a:endParaRPr kumimoji="0" lang="es-A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+mn-cs"/>
            </a:endParaRPr>
          </a:p>
        </p:txBody>
      </p:sp>
      <p:pic>
        <p:nvPicPr>
          <p:cNvPr id="12" name="Picture 2" descr="Media hora de recreo escolar: ¿es suficiente para que los niños se  desfoguen? | Mamas &amp; Papas | EL PAÍS">
            <a:extLst>
              <a:ext uri="{FF2B5EF4-FFF2-40B4-BE49-F238E27FC236}">
                <a16:creationId xmlns:a16="http://schemas.microsoft.com/office/drawing/2014/main" id="{C3F30715-8400-B798-9BC2-041B123737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988" y="3207531"/>
            <a:ext cx="4469716" cy="3352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D5E94113-CA80-3E04-1483-C7545411EA6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842276" y="5602553"/>
            <a:ext cx="1166736" cy="1176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3089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85DE03-0468-B2CF-F552-4C77803616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7970C9AD-2F1A-938E-DD81-A3616E15FC7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40844"/>
            <a:ext cx="5737357" cy="2719864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66209556-D9DF-493F-1D5A-45A7A55AD5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04515" y="-505312"/>
            <a:ext cx="3695700" cy="3886200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32A93B7A-8963-6C88-9D1F-8EA0455E1D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0104" y="2813479"/>
            <a:ext cx="3439279" cy="33686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8C8E352F-DF9B-650A-A6E5-3B3EDABDD6EC}"/>
              </a:ext>
            </a:extLst>
          </p:cNvPr>
          <p:cNvSpPr txBox="1"/>
          <p:nvPr/>
        </p:nvSpPr>
        <p:spPr>
          <a:xfrm>
            <a:off x="815937" y="6182145"/>
            <a:ext cx="609414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Mesa para la paz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E5FDAB27-EBAB-5321-A973-D83BFF9B5A1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21146" y="5696485"/>
            <a:ext cx="1049747" cy="1049747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2255769C-5E1D-5575-03B3-E86C8574A72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963996" y="4497812"/>
            <a:ext cx="1106898" cy="1131496"/>
          </a:xfrm>
          <a:prstGeom prst="rect">
            <a:avLst/>
          </a:prstGeom>
        </p:spPr>
      </p:pic>
      <p:sp>
        <p:nvSpPr>
          <p:cNvPr id="14" name="Rectángulo 13">
            <a:extLst>
              <a:ext uri="{FF2B5EF4-FFF2-40B4-BE49-F238E27FC236}">
                <a16:creationId xmlns:a16="http://schemas.microsoft.com/office/drawing/2014/main" id="{B8E0A44F-8099-2B26-9603-084C4FB61ABA}"/>
              </a:ext>
            </a:extLst>
          </p:cNvPr>
          <p:cNvSpPr/>
          <p:nvPr/>
        </p:nvSpPr>
        <p:spPr>
          <a:xfrm>
            <a:off x="7309524" y="5387110"/>
            <a:ext cx="3312175" cy="8651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608633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799"/>
              </a:spcAft>
              <a:buClrTx/>
              <a:buSzTx/>
              <a:buFontTx/>
              <a:buNone/>
              <a:tabLst/>
              <a:defRPr/>
            </a:pPr>
            <a:r>
              <a:rPr kumimoji="0" lang="es-AR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ndara" panose="020E0502030303020204" pitchFamily="34" charset="0"/>
                <a:ea typeface="ArialUnicodeMS"/>
                <a:cs typeface="Calibri" panose="020F0502020204030204" pitchFamily="34" charset="0"/>
              </a:rPr>
              <a:t>Aumentemos el trabajo grupal</a:t>
            </a:r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4E8DC84D-EA1F-4AA9-8CCC-83760453F36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38818" y="2955214"/>
            <a:ext cx="3057092" cy="322693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E26362B0-21ED-187D-013D-F34E348574B0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3478" b="7607"/>
          <a:stretch/>
        </p:blipFill>
        <p:spPr>
          <a:xfrm>
            <a:off x="4733027" y="1870376"/>
            <a:ext cx="6932791" cy="1117600"/>
          </a:xfrm>
          <a:prstGeom prst="rect">
            <a:avLst/>
          </a:prstGeom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8A3DCBD0-86FF-B025-ABF3-AF85918E98ED}"/>
              </a:ext>
            </a:extLst>
          </p:cNvPr>
          <p:cNvSpPr txBox="1"/>
          <p:nvPr/>
        </p:nvSpPr>
        <p:spPr>
          <a:xfrm>
            <a:off x="5194954" y="2136789"/>
            <a:ext cx="629126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AR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K Jalebi" panose="02000000000000000000"/>
              </a:rPr>
              <a:t>Formas de logar la Compasión</a:t>
            </a:r>
            <a:endParaRPr lang="es-AR" sz="3200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336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FA3A57-928A-C7FE-7361-3BF92C84D5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18957B93-5C1F-E07F-CAF4-77613C65B0A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40844"/>
            <a:ext cx="5737357" cy="2719864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6EF75156-117C-2290-848F-2F092AF40A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84828" y="-578437"/>
            <a:ext cx="3695700" cy="3886200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DF12505C-3E88-CA00-2686-2605FA677E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77386" y="5387110"/>
            <a:ext cx="1447939" cy="1447939"/>
          </a:xfrm>
          <a:prstGeom prst="rect">
            <a:avLst/>
          </a:prstGeom>
        </p:spPr>
      </p:pic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261D370-9B26-29E3-6611-5EA790C53C1A}"/>
              </a:ext>
            </a:extLst>
          </p:cNvPr>
          <p:cNvSpPr txBox="1">
            <a:spLocks/>
          </p:cNvSpPr>
          <p:nvPr/>
        </p:nvSpPr>
        <p:spPr>
          <a:xfrm>
            <a:off x="6364933" y="5629308"/>
            <a:ext cx="3611263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AR" kern="100" dirty="0">
                <a:solidFill>
                  <a:srgbClr val="181717"/>
                </a:solidFill>
                <a:latin typeface="Candara" panose="020E0502030303020204" pitchFamily="34" charset="0"/>
                <a:ea typeface="Calibri" panose="020F0502020204030204" pitchFamily="34" charset="0"/>
              </a:rPr>
              <a:t>Momentos especiales de encuentro docente-alumno más personal.</a:t>
            </a:r>
          </a:p>
          <a:p>
            <a:pPr algn="l"/>
            <a:endParaRPr lang="es-AR" kern="100" dirty="0">
              <a:solidFill>
                <a:srgbClr val="181717"/>
              </a:solidFill>
              <a:latin typeface="Candara" panose="020E0502030303020204" pitchFamily="34" charset="0"/>
              <a:ea typeface="Calibri" panose="020F0502020204030204" pitchFamily="34" charset="0"/>
            </a:endParaRPr>
          </a:p>
          <a:p>
            <a:pPr algn="l"/>
            <a:endParaRPr lang="es-AR" dirty="0">
              <a:latin typeface="Candara" panose="020E0502030303020204" pitchFamily="34" charset="0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F5DC26F4-DA57-D9B9-2DF0-EC1CBA3F804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2568" b="40464"/>
          <a:stretch/>
        </p:blipFill>
        <p:spPr>
          <a:xfrm>
            <a:off x="257175" y="3584545"/>
            <a:ext cx="6012508" cy="3154784"/>
          </a:xfrm>
          <a:prstGeom prst="rect">
            <a:avLst/>
          </a:prstGeom>
        </p:spPr>
      </p:pic>
      <p:sp>
        <p:nvSpPr>
          <p:cNvPr id="14" name="CuadroTexto 13">
            <a:extLst>
              <a:ext uri="{FF2B5EF4-FFF2-40B4-BE49-F238E27FC236}">
                <a16:creationId xmlns:a16="http://schemas.microsoft.com/office/drawing/2014/main" id="{5D0EE58D-BDED-B709-F80B-E81530CDE937}"/>
              </a:ext>
            </a:extLst>
          </p:cNvPr>
          <p:cNvSpPr txBox="1"/>
          <p:nvPr/>
        </p:nvSpPr>
        <p:spPr>
          <a:xfrm>
            <a:off x="152005" y="2907009"/>
            <a:ext cx="658653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AR" sz="3200" dirty="0">
                <a:latin typeface="Candara" panose="020E0502030303020204" pitchFamily="34" charset="0"/>
              </a:rPr>
              <a:t>Salidas- actividades extracurriculares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36BBE90A-DBD5-7903-0F49-28A56F4174C8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3478" b="7607"/>
          <a:stretch/>
        </p:blipFill>
        <p:spPr>
          <a:xfrm>
            <a:off x="4733027" y="1870376"/>
            <a:ext cx="6932791" cy="1117600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B17F83B5-5E5D-4F92-33E3-3B30850041D5}"/>
              </a:ext>
            </a:extLst>
          </p:cNvPr>
          <p:cNvSpPr txBox="1"/>
          <p:nvPr/>
        </p:nvSpPr>
        <p:spPr>
          <a:xfrm>
            <a:off x="5194954" y="2136789"/>
            <a:ext cx="629126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AR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K Jalebi" panose="02000000000000000000"/>
              </a:rPr>
              <a:t>Formas de logar la Compasión</a:t>
            </a:r>
            <a:endParaRPr lang="es-AR" sz="3200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5291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uadroTexto 7">
            <a:extLst>
              <a:ext uri="{FF2B5EF4-FFF2-40B4-BE49-F238E27FC236}">
                <a16:creationId xmlns:a16="http://schemas.microsoft.com/office/drawing/2014/main" id="{A943B792-9930-D048-4083-479162711BBB}"/>
              </a:ext>
            </a:extLst>
          </p:cNvPr>
          <p:cNvSpPr txBox="1"/>
          <p:nvPr/>
        </p:nvSpPr>
        <p:spPr>
          <a:xfrm>
            <a:off x="2442567" y="4097245"/>
            <a:ext cx="1088902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297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Escucha activa</a:t>
            </a:r>
          </a:p>
          <a:p>
            <a:pPr marL="0" marR="0" lvl="0" indent="0" algn="l" defTabSz="91297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4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Contame</a:t>
            </a:r>
            <a:r>
              <a:rPr kumimoji="0" lang="es-AR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 qué te pasa</a:t>
            </a:r>
            <a:endParaRPr kumimoji="0" lang="es-AR" sz="4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+mn-cs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21173018-5BAC-4943-7DB2-69CA91215F7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3478" b="7607"/>
          <a:stretch/>
        </p:blipFill>
        <p:spPr>
          <a:xfrm>
            <a:off x="4733027" y="1870376"/>
            <a:ext cx="6932791" cy="111760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F75A04CE-93AC-AD75-7115-A8D0F46BDAC2}"/>
              </a:ext>
            </a:extLst>
          </p:cNvPr>
          <p:cNvSpPr txBox="1"/>
          <p:nvPr/>
        </p:nvSpPr>
        <p:spPr>
          <a:xfrm>
            <a:off x="5194954" y="2136789"/>
            <a:ext cx="629126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AR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K Jalebi" panose="02000000000000000000"/>
              </a:rPr>
              <a:t>Formas de logar la Compasión</a:t>
            </a:r>
            <a:endParaRPr lang="es-AR" sz="3200" dirty="0">
              <a:latin typeface="Candara" panose="020E0502030303020204" pitchFamily="34" charset="0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33856907-7131-DC94-DE0D-E49440AEB6A9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40844"/>
            <a:ext cx="5737357" cy="2719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8400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5E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41702C2-3645-9588-7C34-FCE0DB8F9E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El mundo despide al papa de la apertura, el cambio y la sinodalidad">
            <a:extLst>
              <a:ext uri="{FF2B5EF4-FFF2-40B4-BE49-F238E27FC236}">
                <a16:creationId xmlns:a16="http://schemas.microsoft.com/office/drawing/2014/main" id="{1ECF97F1-220B-86D7-A936-9D7FB512C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0724" y="2430068"/>
            <a:ext cx="9022282" cy="44279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F9DA47A5-85DE-2BE1-F8ED-C177E18ECFE9}"/>
              </a:ext>
            </a:extLst>
          </p:cNvPr>
          <p:cNvSpPr txBox="1"/>
          <p:nvPr/>
        </p:nvSpPr>
        <p:spPr>
          <a:xfrm>
            <a:off x="549047" y="2753299"/>
            <a:ext cx="60923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K Jalebi" panose="02000000000000000000" charset="0"/>
                <a:ea typeface="+mn-ea"/>
                <a:cs typeface="+mn-cs"/>
              </a:rPr>
              <a:t>Pacto Educativo Global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119613D9-5B2A-E08C-094B-81E0C096EC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10902" y="-363932"/>
            <a:ext cx="3695700" cy="2794000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5E06A2EB-CADC-5772-328F-3809849DE946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403775" y="3996303"/>
            <a:ext cx="3033872" cy="4378785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858FB4F8-7E0D-0E6E-FE5D-0D7328A8292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4489" y="5547517"/>
            <a:ext cx="1168649" cy="1168649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E99B2168-D4FC-2979-4637-77B7D8F0206B}"/>
              </a:ext>
            </a:extLst>
          </p:cNvPr>
          <p:cNvSpPr txBox="1"/>
          <p:nvPr/>
        </p:nvSpPr>
        <p:spPr>
          <a:xfrm>
            <a:off x="549047" y="3550353"/>
            <a:ext cx="8332321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Poner </a:t>
            </a:r>
            <a:r>
              <a:rPr kumimoji="0" lang="es-E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en el centro </a:t>
            </a: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de todo proceso educativo formal e informal </a:t>
            </a:r>
            <a:r>
              <a:rPr kumimoji="0" lang="es-E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a la persona</a:t>
            </a: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, su valor, su dignidad, para </a:t>
            </a:r>
            <a:r>
              <a:rPr kumimoji="0" lang="es-E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hacer sobresalir su propia especificidad, su belleza, su singularidad.</a:t>
            </a:r>
            <a:endParaRPr kumimoji="0" lang="es-CL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FFC5C287-6C53-7C63-ABC0-533FB0DC63AC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40844"/>
            <a:ext cx="5737357" cy="2719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1756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A6F26089-95C4-DB5E-E92A-F3A8E850A21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3283"/>
            <a:ext cx="6096000" cy="6858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+mn-cs"/>
            </a:endParaRPr>
          </a:p>
        </p:txBody>
      </p:sp>
      <p:sp>
        <p:nvSpPr>
          <p:cNvPr id="6" name="Marcador de contenido 2">
            <a:extLst>
              <a:ext uri="{FF2B5EF4-FFF2-40B4-BE49-F238E27FC236}">
                <a16:creationId xmlns:a16="http://schemas.microsoft.com/office/drawing/2014/main" id="{3395E95F-1141-4CCB-82EC-256A0AE195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008" y="4456604"/>
            <a:ext cx="5980992" cy="2284346"/>
          </a:xfrm>
          <a:solidFill>
            <a:srgbClr val="FFC000"/>
          </a:solidFill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s-AR" sz="3000" dirty="0"/>
              <a:t>¡Ánimo!</a:t>
            </a:r>
          </a:p>
          <a:p>
            <a:pPr marL="0" indent="0">
              <a:buNone/>
            </a:pPr>
            <a:r>
              <a:rPr lang="es-AR" sz="3000" dirty="0"/>
              <a:t>¡No lo tomes así, un aplazo no es nada!</a:t>
            </a:r>
          </a:p>
          <a:p>
            <a:pPr marL="0" indent="0">
              <a:buNone/>
            </a:pPr>
            <a:r>
              <a:rPr lang="es-AR" sz="3000" dirty="0"/>
              <a:t>¡No es para tanto esta  pandemia!</a:t>
            </a:r>
          </a:p>
          <a:p>
            <a:pPr marL="0" indent="0">
              <a:buNone/>
            </a:pPr>
            <a:r>
              <a:rPr lang="es-AR" sz="3000" dirty="0"/>
              <a:t>¡No exageres, no tengas miedo!</a:t>
            </a:r>
          </a:p>
          <a:p>
            <a:pPr marL="0" indent="0">
              <a:buNone/>
            </a:pPr>
            <a:r>
              <a:rPr lang="es-AR" sz="3000" dirty="0"/>
              <a:t>¡Deja de estar tan triste y preocupado!</a:t>
            </a:r>
          </a:p>
          <a:p>
            <a:endParaRPr lang="es-AR" dirty="0"/>
          </a:p>
        </p:txBody>
      </p:sp>
      <p:sp>
        <p:nvSpPr>
          <p:cNvPr id="10" name="Marcador de contenido 2">
            <a:extLst>
              <a:ext uri="{FF2B5EF4-FFF2-40B4-BE49-F238E27FC236}">
                <a16:creationId xmlns:a16="http://schemas.microsoft.com/office/drawing/2014/main" id="{E115F23C-9745-4FE5-965D-D9C79C36B1C5}"/>
              </a:ext>
            </a:extLst>
          </p:cNvPr>
          <p:cNvSpPr txBox="1">
            <a:spLocks/>
          </p:cNvSpPr>
          <p:nvPr/>
        </p:nvSpPr>
        <p:spPr>
          <a:xfrm>
            <a:off x="6293095" y="4153066"/>
            <a:ext cx="5499654" cy="2169698"/>
          </a:xfrm>
          <a:prstGeom prst="rect">
            <a:avLst/>
          </a:prstGeom>
          <a:solidFill>
            <a:srgbClr val="FFFFFF"/>
          </a:solidFill>
        </p:spPr>
        <p:txBody>
          <a:bodyPr vert="horz" lIns="91299" tIns="45649" rIns="91299" bIns="45649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2971" rtl="0" eaLnBrk="1" fontAlgn="auto" latinLnBrk="0" hangingPunct="1">
              <a:lnSpc>
                <a:spcPct val="90000"/>
              </a:lnSpc>
              <a:spcBef>
                <a:spcPts val="999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AR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  <a:sym typeface="Helvetica Neue"/>
              </a:rPr>
              <a:t>Debemos animarlo que hable de sus emociones y saque sus propias conclusiones.</a:t>
            </a:r>
          </a:p>
        </p:txBody>
      </p:sp>
      <p:pic>
        <p:nvPicPr>
          <p:cNvPr id="12290" name="Picture 2" descr="Fotos de stock gratuitas de acostado, adentro, cama">
            <a:extLst>
              <a:ext uri="{FF2B5EF4-FFF2-40B4-BE49-F238E27FC236}">
                <a16:creationId xmlns:a16="http://schemas.microsoft.com/office/drawing/2014/main" id="{27223AF7-51E3-51B8-A633-79C68AC3E5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6542" y="836070"/>
            <a:ext cx="4817225" cy="3208272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2" name="Picture 4" descr="Fotos de stock gratuitas de abrazar, abrazo, adentro">
            <a:extLst>
              <a:ext uri="{FF2B5EF4-FFF2-40B4-BE49-F238E27FC236}">
                <a16:creationId xmlns:a16="http://schemas.microsoft.com/office/drawing/2014/main" id="{B9CDB8EC-5CE8-C023-CF8E-D592AD16B14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043"/>
          <a:stretch/>
        </p:blipFill>
        <p:spPr bwMode="auto">
          <a:xfrm>
            <a:off x="3088850" y="2366251"/>
            <a:ext cx="1885219" cy="1905493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B87B8FC-823C-7FC9-5EBD-0112E5EA88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34126" y="5259990"/>
            <a:ext cx="1598010" cy="15980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BDF48FAA-0194-FA5A-A072-AE7390BDA471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40844"/>
            <a:ext cx="5737357" cy="2719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5971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5E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6BCAEF9-AC7B-CCE1-128D-E38148DE04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El mundo despide al papa de la apertura, el cambio y la sinodalidad">
            <a:extLst>
              <a:ext uri="{FF2B5EF4-FFF2-40B4-BE49-F238E27FC236}">
                <a16:creationId xmlns:a16="http://schemas.microsoft.com/office/drawing/2014/main" id="{00A7BC78-C393-6226-FD7A-ECE6C3141B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0724" y="2430068"/>
            <a:ext cx="9022282" cy="44279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A6033328-9AC4-94C1-FA5A-2D6911BF1063}"/>
              </a:ext>
            </a:extLst>
          </p:cNvPr>
          <p:cNvSpPr txBox="1"/>
          <p:nvPr/>
        </p:nvSpPr>
        <p:spPr>
          <a:xfrm>
            <a:off x="549047" y="2753299"/>
            <a:ext cx="60923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K Jalebi" panose="02000000000000000000" charset="0"/>
                <a:ea typeface="+mn-ea"/>
                <a:cs typeface="+mn-cs"/>
              </a:rPr>
              <a:t>Pacto Educativo Global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EE90DDC6-35BD-3F0C-8D12-2ABF975D83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10902" y="-363932"/>
            <a:ext cx="3695700" cy="2794000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D18425E7-008B-E3EA-24A3-77DE580A787E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403775" y="3996303"/>
            <a:ext cx="3033872" cy="4378785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CCF69762-2CBC-E8BB-9D61-527538897817}"/>
              </a:ext>
            </a:extLst>
          </p:cNvPr>
          <p:cNvSpPr txBox="1"/>
          <p:nvPr/>
        </p:nvSpPr>
        <p:spPr>
          <a:xfrm>
            <a:off x="649533" y="3469908"/>
            <a:ext cx="8257903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L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</a:rPr>
              <a:t>Educar implica creer que los frutos de ese esfuerzo se verán en el futuro. Aunque no se obtengan resultados inmediatos, el educador actúa con </a:t>
            </a:r>
            <a:r>
              <a:rPr kumimoji="0" lang="es-CL" sz="2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ndara" panose="020E0502030303020204" pitchFamily="34" charset="0"/>
              </a:rPr>
              <a:t>la esperanza </a:t>
            </a:r>
            <a:r>
              <a:rPr kumimoji="0" lang="es-CL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</a:rPr>
              <a:t>de que lo sembrado dará fruto.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1FE27592-B19E-E7CA-A498-9C3271ECD1E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2240" y="5753443"/>
            <a:ext cx="981169" cy="981169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BA8C2D15-191F-2475-EB2D-AC98F3D0C1AE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40844"/>
            <a:ext cx="5737357" cy="2719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3789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5E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C264FDB-C478-2814-78FA-5953538CF5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El mundo despide al papa de la apertura, el cambio y la sinodalidad">
            <a:extLst>
              <a:ext uri="{FF2B5EF4-FFF2-40B4-BE49-F238E27FC236}">
                <a16:creationId xmlns:a16="http://schemas.microsoft.com/office/drawing/2014/main" id="{1DF7C544-CE33-EAA9-CDAD-8A41738D26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0724" y="2430068"/>
            <a:ext cx="9022282" cy="44279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048B1C36-6D18-F608-A809-E617DDF3D3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10902" y="-363932"/>
            <a:ext cx="3695700" cy="2794000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53098261-7232-55FC-5086-C91BE056F52A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403775" y="3996303"/>
            <a:ext cx="3033872" cy="4378785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D1C72F13-0B8F-9F29-7C35-26DF9B14C600}"/>
              </a:ext>
            </a:extLst>
          </p:cNvPr>
          <p:cNvSpPr txBox="1"/>
          <p:nvPr/>
        </p:nvSpPr>
        <p:spPr>
          <a:xfrm>
            <a:off x="277919" y="2959851"/>
            <a:ext cx="873298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L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“Dejémonos atraer desde ahora por la </a:t>
            </a:r>
            <a:r>
              <a:rPr kumimoji="0" lang="es-CL" sz="24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esperanza </a:t>
            </a:r>
            <a:r>
              <a:rPr kumimoji="0" lang="es-CL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y permitamos que a través de nosotros sea contagiosa para cuantos la desean”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F8045BD3-5E1B-80BA-76A2-0FF20B91C313}"/>
              </a:ext>
            </a:extLst>
          </p:cNvPr>
          <p:cNvSpPr txBox="1"/>
          <p:nvPr/>
        </p:nvSpPr>
        <p:spPr>
          <a:xfrm>
            <a:off x="441750" y="4311455"/>
            <a:ext cx="917814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CL" sz="2800" dirty="0">
                <a:solidFill>
                  <a:prstClr val="black"/>
                </a:solidFill>
                <a:latin typeface="Candara" panose="020E0502030303020204" pitchFamily="34" charset="0"/>
              </a:rPr>
              <a:t>Que l</a:t>
            </a:r>
            <a:r>
              <a:rPr kumimoji="0" lang="es-CL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a fuerza de la esperanza pueda colmar tu presente.</a:t>
            </a:r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9E4FBAC8-72CC-6F4F-FD5D-B8EC2EF3108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1617" y="5377004"/>
            <a:ext cx="1339162" cy="1339162"/>
          </a:xfrm>
          <a:prstGeom prst="rect">
            <a:avLst/>
          </a:prstGeom>
        </p:spPr>
      </p:pic>
      <p:sp>
        <p:nvSpPr>
          <p:cNvPr id="15" name="CuadroTexto 14">
            <a:extLst>
              <a:ext uri="{FF2B5EF4-FFF2-40B4-BE49-F238E27FC236}">
                <a16:creationId xmlns:a16="http://schemas.microsoft.com/office/drawing/2014/main" id="{DCE883EE-0429-5D7A-874B-DAA66C026073}"/>
              </a:ext>
            </a:extLst>
          </p:cNvPr>
          <p:cNvSpPr txBox="1"/>
          <p:nvPr/>
        </p:nvSpPr>
        <p:spPr>
          <a:xfrm>
            <a:off x="2160779" y="6493285"/>
            <a:ext cx="7055316" cy="72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2926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j-ea"/>
                <a:cs typeface="+mj-cs"/>
              </a:rPr>
              <a:t>Bula de convocación del jubileo ordinario del Año 2025</a:t>
            </a:r>
            <a:br>
              <a:rPr kumimoji="0" lang="es-CL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j-ea"/>
                <a:cs typeface="+mj-cs"/>
              </a:rPr>
            </a:br>
            <a:endParaRPr kumimoji="0" lang="es-CL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 panose="020E0502030303020204" pitchFamily="34" charset="0"/>
              <a:ea typeface="+mj-ea"/>
              <a:cs typeface="+mj-cs"/>
            </a:endParaRP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BD63B64F-B94E-AA58-9D8C-A57303A9771D}"/>
              </a:ext>
            </a:extLst>
          </p:cNvPr>
          <p:cNvSpPr txBox="1"/>
          <p:nvPr/>
        </p:nvSpPr>
        <p:spPr>
          <a:xfrm>
            <a:off x="5518484" y="1722182"/>
            <a:ext cx="6086218" cy="707886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es-AR" sz="4000" dirty="0">
                <a:latin typeface="Candara" panose="020E0502030303020204" pitchFamily="34" charset="0"/>
              </a:rPr>
              <a:t>No perdamos la esperanza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75606022-5219-2FE5-CE03-B8898CC8EF4F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40844"/>
            <a:ext cx="5737357" cy="2719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0207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1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353E5A41-C3E4-A379-C1D5-D1A0E17E5F3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330772" cy="6936059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FB1D4E45-557E-7BB9-36BD-5EC82E64D98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5023" y="914400"/>
            <a:ext cx="5111646" cy="5943600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97F822F1-84C0-8910-4182-9B98672EB289}"/>
              </a:ext>
            </a:extLst>
          </p:cNvPr>
          <p:cNvSpPr txBox="1"/>
          <p:nvPr/>
        </p:nvSpPr>
        <p:spPr>
          <a:xfrm>
            <a:off x="1539634" y="4000936"/>
            <a:ext cx="419114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8000" b="0" i="0" dirty="0">
                <a:solidFill>
                  <a:srgbClr val="183C6F"/>
                </a:solidFill>
                <a:effectLst/>
                <a:latin typeface="DK Jalebi" panose="02000000000000000000" pitchFamily="2" charset="77"/>
              </a:rPr>
              <a:t>¡</a:t>
            </a:r>
            <a:r>
              <a:rPr lang="es-CO" sz="8000" dirty="0">
                <a:solidFill>
                  <a:srgbClr val="183C6F"/>
                </a:solidFill>
                <a:latin typeface="DK Jalebi" panose="02000000000000000000" pitchFamily="2" charset="77"/>
              </a:rPr>
              <a:t>GRACIAS!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F29F2567-F74F-95F4-C599-E4A29C217E64}"/>
              </a:ext>
            </a:extLst>
          </p:cNvPr>
          <p:cNvSpPr/>
          <p:nvPr/>
        </p:nvSpPr>
        <p:spPr>
          <a:xfrm>
            <a:off x="1376349" y="3731507"/>
            <a:ext cx="5047483" cy="97295"/>
          </a:xfrm>
          <a:prstGeom prst="rect">
            <a:avLst/>
          </a:prstGeom>
          <a:solidFill>
            <a:srgbClr val="183C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>
              <a:latin typeface="Candara" panose="020E0502030303020204" pitchFamily="34" charset="0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37DE4F8D-C9DD-63C1-0F13-4D2DA5E8FA75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3919" y="5292092"/>
            <a:ext cx="5957185" cy="1083908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533FB3B5-7ED6-6B05-64AE-EC4D90823C8D}"/>
              </a:ext>
            </a:extLst>
          </p:cNvPr>
          <p:cNvSpPr txBox="1"/>
          <p:nvPr/>
        </p:nvSpPr>
        <p:spPr>
          <a:xfrm>
            <a:off x="1376349" y="5619355"/>
            <a:ext cx="41911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400" dirty="0">
                <a:solidFill>
                  <a:srgbClr val="183C6F"/>
                </a:solidFill>
                <a:latin typeface="DK Jalebi" panose="02000000000000000000" pitchFamily="2" charset="77"/>
              </a:rPr>
              <a:t>Hernán Aldana</a:t>
            </a: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034B2ACD-661E-D96A-5126-8660EFBA74AA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8029" y="338647"/>
            <a:ext cx="7156994" cy="3392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5075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4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414</TotalTime>
  <Words>1759</Words>
  <Application>Microsoft Office PowerPoint</Application>
  <PresentationFormat>Panorámica</PresentationFormat>
  <Paragraphs>422</Paragraphs>
  <Slides>38</Slides>
  <Notes>9</Notes>
  <HiddenSlides>0</HiddenSlides>
  <MMClips>1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38</vt:i4>
      </vt:variant>
    </vt:vector>
  </HeadingPairs>
  <TitlesOfParts>
    <vt:vector size="44" baseType="lpstr">
      <vt:lpstr>DK Jalebi</vt:lpstr>
      <vt:lpstr>Arial</vt:lpstr>
      <vt:lpstr>Candara</vt:lpstr>
      <vt:lpstr>Calibri</vt:lpstr>
      <vt:lpstr>Tema de Office</vt:lpstr>
      <vt:lpstr>14_Office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“El Quijote” utiliza casi 23.000 palabras diferentes. </vt:lpstr>
      <vt:lpstr>Emociones y sentimientos con la letra A </vt:lpstr>
      <vt:lpstr>Emociones y sentimientos con la letra B  Benevolencia, Bondad.  </vt:lpstr>
      <vt:lpstr>Emociones y sentimientos con la letra D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Mendez Wiches, Cristian Camilo</dc:creator>
  <cp:lastModifiedBy>HERNAN JAVIER ALDANA MARCOS</cp:lastModifiedBy>
  <cp:revision>24</cp:revision>
  <dcterms:created xsi:type="dcterms:W3CDTF">2025-03-10T20:45:32Z</dcterms:created>
  <dcterms:modified xsi:type="dcterms:W3CDTF">2025-06-06T00:46:02Z</dcterms:modified>
</cp:coreProperties>
</file>