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embeddedFontLst>
    <p:embeddedFont>
      <p:font typeface="Abel" panose="02000506030000020004" pitchFamily="2" charset="0"/>
      <p:regular r:id="rId42"/>
    </p:embeddedFont>
    <p:embeddedFont>
      <p:font typeface="Barlow Condensed" pitchFamily="2" charset="77"/>
      <p:regular r:id="rId43"/>
      <p:bold r:id="rId44"/>
      <p:italic r:id="rId45"/>
      <p:boldItalic r:id="rId46"/>
    </p:embeddedFont>
    <p:embeddedFont>
      <p:font typeface="Candara" panose="020E0502030303020204" pitchFamily="34" charset="0"/>
      <p:regular r:id="rId47"/>
      <p:bold r:id="rId48"/>
      <p:italic r:id="rId49"/>
      <p:boldItalic r:id="rId50"/>
    </p:embeddedFont>
    <p:embeddedFont>
      <p:font typeface="Lato" panose="020F0502020204030203" pitchFamily="34" charset="0"/>
      <p:regular r:id="rId51"/>
      <p:bold r:id="rId52"/>
      <p:italic r:id="rId53"/>
      <p:boldItalic r:id="rId54"/>
    </p:embeddedFont>
    <p:embeddedFont>
      <p:font typeface="Libre Baskerville" panose="02000000000000000000" pitchFamily="2" charset="0"/>
      <p:regular r:id="rId55"/>
      <p:bold r:id="rId56"/>
      <p:italic r:id="rId57"/>
    </p:embeddedFont>
    <p:embeddedFont>
      <p:font typeface="Open Sans" panose="020B0606030504020204" pitchFamily="34" charset="0"/>
      <p:regular r:id="rId58"/>
      <p:bold r:id="rId59"/>
      <p:italic r:id="rId60"/>
      <p:boldItalic r:id="rId61"/>
    </p:embeddedFont>
    <p:embeddedFont>
      <p:font typeface="Pacifico" pitchFamily="2" charset="77"/>
      <p:regular r:id="rId62"/>
    </p:embeddedFont>
    <p:embeddedFont>
      <p:font typeface="Play" pitchFamily="2" charset="0"/>
      <p:regular r:id="rId63"/>
      <p:bold r:id="rId64"/>
    </p:embeddedFont>
    <p:embeddedFont>
      <p:font typeface="Titillium Web" pitchFamily="2" charset="77"/>
      <p:regular r:id="rId65"/>
      <p:bold r:id="rId66"/>
      <p:italic r:id="rId67"/>
      <p:boldItalic r:id="rId68"/>
    </p:embeddedFont>
    <p:embeddedFont>
      <p:font typeface="Verdana" panose="020B0604030504040204" pitchFamily="34" charset="0"/>
      <p:regular r:id="rId69"/>
      <p:bold r:id="rId70"/>
      <p:italic r:id="rId71"/>
      <p:boldItalic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2"/>
  </p:normalViewPr>
  <p:slideViewPr>
    <p:cSldViewPr snapToGrid="0">
      <p:cViewPr varScale="1">
        <p:scale>
          <a:sx n="90" d="100"/>
          <a:sy n="90" d="100"/>
        </p:scale>
        <p:origin x="232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63" Type="http://schemas.openxmlformats.org/officeDocument/2006/relationships/font" Target="fonts/font22.fntdata"/><Relationship Id="rId68" Type="http://schemas.openxmlformats.org/officeDocument/2006/relationships/font" Target="fonts/font2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66" Type="http://schemas.openxmlformats.org/officeDocument/2006/relationships/font" Target="fonts/font25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2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font" Target="fonts/font23.fntdata"/><Relationship Id="rId69" Type="http://schemas.openxmlformats.org/officeDocument/2006/relationships/font" Target="fonts/font28.fntdata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72" Type="http://schemas.openxmlformats.org/officeDocument/2006/relationships/font" Target="fonts/font3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font" Target="fonts/font18.fntdata"/><Relationship Id="rId67" Type="http://schemas.openxmlformats.org/officeDocument/2006/relationships/font" Target="fonts/font26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font" Target="fonts/font21.fntdata"/><Relationship Id="rId70" Type="http://schemas.openxmlformats.org/officeDocument/2006/relationships/font" Target="fonts/font29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65" Type="http://schemas.openxmlformats.org/officeDocument/2006/relationships/font" Target="fonts/font24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3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7" name="Google Shape;19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7" name="Google Shape;23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8" name="Google Shape;24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1" name="Google Shape;28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4" name="Google Shape;30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5" name="Google Shape;31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5" name="Google Shape;32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2" name="Google Shape;3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1" name="Google Shape;35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1" name="Google Shape;36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1" name="Google Shape;37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0" name="Google Shape;38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1" name="Google Shape;441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4" name="Google Shape;47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bg>
      <p:bgPr>
        <a:solidFill>
          <a:srgbClr val="000000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spcFirstLastPara="1" wrap="square" lIns="76200" tIns="76200" rIns="76200" bIns="762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13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99346" y="6457950"/>
            <a:ext cx="1435503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13.png"/><Relationship Id="rId4" Type="http://schemas.openxmlformats.org/officeDocument/2006/relationships/image" Target="../media/image16.png"/><Relationship Id="rId9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3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5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5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13.png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330772" cy="6936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679" y="395924"/>
            <a:ext cx="6778317" cy="321334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/>
          <p:nvPr/>
        </p:nvSpPr>
        <p:spPr>
          <a:xfrm>
            <a:off x="0" y="3406575"/>
            <a:ext cx="70020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CO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Salud Mental </a:t>
            </a:r>
            <a:endParaRPr sz="3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CO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infancia y juventud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541286"/>
            <a:ext cx="7891115" cy="143578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/>
        </p:nvSpPr>
        <p:spPr>
          <a:xfrm>
            <a:off x="1430024" y="5109250"/>
            <a:ext cx="4382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CO"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Juan Pedro Castellano Rico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721654">
            <a:off x="8548621" y="-999904"/>
            <a:ext cx="3581649" cy="5169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 rotWithShape="1">
          <a:blip r:embed="rId7">
            <a:alphaModFix/>
          </a:blip>
          <a:srcRect l="6515"/>
          <a:stretch/>
        </p:blipFill>
        <p:spPr>
          <a:xfrm>
            <a:off x="6674550" y="1978525"/>
            <a:ext cx="6689701" cy="4957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937534" y="4797126"/>
            <a:ext cx="2960219" cy="3112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281260" y="5570941"/>
            <a:ext cx="3695700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1225177" y="-1211415"/>
            <a:ext cx="2934056" cy="3085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/>
        </p:nvSpPr>
        <p:spPr>
          <a:xfrm>
            <a:off x="3932650" y="2125025"/>
            <a:ext cx="3783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0" y="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Belén Aguilera - INTELIGENCIA EMOCIONAL (lyric video)">
            <a:hlinkClick r:id="" action="ppaction://media"/>
            <a:extLst>
              <a:ext uri="{FF2B5EF4-FFF2-40B4-BE49-F238E27FC236}">
                <a16:creationId xmlns:a16="http://schemas.microsoft.com/office/drawing/2014/main" id="{FD93978D-585D-46E2-5EF4-C2D0FC9799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635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5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7100" y="2797125"/>
            <a:ext cx="4879776" cy="4077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3182" y="6"/>
            <a:ext cx="5737357" cy="2719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 rotWithShape="1">
          <a:blip r:embed="rId5">
            <a:alphaModFix/>
          </a:blip>
          <a:srcRect t="13477" b="7606"/>
          <a:stretch/>
        </p:blipFill>
        <p:spPr>
          <a:xfrm>
            <a:off x="359402" y="223697"/>
            <a:ext cx="6176187" cy="111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1390912" y="459251"/>
            <a:ext cx="4362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CO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Salud Mental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118416">
            <a:off x="-2104442" y="4736516"/>
            <a:ext cx="4075060" cy="180646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/>
          <p:nvPr/>
        </p:nvSpPr>
        <p:spPr>
          <a:xfrm>
            <a:off x="645075" y="2059625"/>
            <a:ext cx="7452900" cy="51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●"/>
            </a:pP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Creciente </a:t>
            </a: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vulnerabilidad</a:t>
            </a: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nuestros niños y jóvenes.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●"/>
            </a:pP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 una realidad </a:t>
            </a: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demanda nuestra atención.</a:t>
            </a:r>
            <a:endParaRPr sz="2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(Ansiedad, depresión, adicciones, autolesiones, emociones a flor de piel…) ¿Desde </a:t>
            </a: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dónde</a:t>
            </a: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detecta? 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●"/>
            </a:pP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Estímulos</a:t>
            </a: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 Luz, sonido y movimiento. “Bebés”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¿Nos suena? Dispositivos…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●"/>
            </a:pP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Debemos buscar otros estímulos para 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 su atención de otra manera.</a:t>
            </a:r>
            <a:endParaRPr sz="2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●"/>
            </a:pP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Prevenir es </a:t>
            </a: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detectar y evitar.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7100" y="2797125"/>
            <a:ext cx="4879776" cy="4077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76946" y="2"/>
            <a:ext cx="3873601" cy="183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/>
          <p:nvPr/>
        </p:nvSpPr>
        <p:spPr>
          <a:xfrm>
            <a:off x="596600" y="1562525"/>
            <a:ext cx="7784700" cy="25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CO" sz="23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La salud mental</a:t>
            </a:r>
            <a:r>
              <a:rPr lang="es-CO" sz="23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 es un aspecto fundamental de nuestro bienestar general. Nos referimos al estado </a:t>
            </a:r>
            <a:r>
              <a:rPr lang="es-CO" sz="23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emocional</a:t>
            </a:r>
            <a:r>
              <a:rPr lang="es-CO" sz="23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CO" sz="23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cognitivo</a:t>
            </a:r>
            <a:r>
              <a:rPr lang="es-CO" sz="23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s-CO" sz="23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conductual</a:t>
            </a:r>
            <a:r>
              <a:rPr lang="es-CO" sz="23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 que nos permite enfrentar los desafíos de la vida de manera efectiva. </a:t>
            </a:r>
            <a:endParaRPr sz="2300" b="0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CO" sz="23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Una </a:t>
            </a:r>
            <a:r>
              <a:rPr lang="es-CO" sz="23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buena</a:t>
            </a:r>
            <a:r>
              <a:rPr lang="es-CO" sz="23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 salud mental nos permite desarrollarnos de manera óptima, mantener relaciones saludables, tomar decisiones informadas y contribuir a nuestra comunidad.</a:t>
            </a:r>
            <a:endParaRPr sz="2300" b="0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17"/>
          <p:cNvPicPr preferRelativeResize="0"/>
          <p:nvPr/>
        </p:nvPicPr>
        <p:blipFill rotWithShape="1">
          <a:blip r:embed="rId5">
            <a:alphaModFix/>
          </a:blip>
          <a:srcRect t="13477" b="7606"/>
          <a:stretch/>
        </p:blipFill>
        <p:spPr>
          <a:xfrm>
            <a:off x="359402" y="223697"/>
            <a:ext cx="6176187" cy="111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7"/>
          <p:cNvSpPr txBox="1"/>
          <p:nvPr/>
        </p:nvSpPr>
        <p:spPr>
          <a:xfrm>
            <a:off x="1390912" y="459251"/>
            <a:ext cx="4362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CO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Salud Mental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118416">
            <a:off x="-2042367" y="4667616"/>
            <a:ext cx="4075060" cy="180646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 txBox="1"/>
          <p:nvPr/>
        </p:nvSpPr>
        <p:spPr>
          <a:xfrm>
            <a:off x="596600" y="4894350"/>
            <a:ext cx="7784700" cy="13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Tener salud mental no significa no tener dudas o inseguridades, sino saber tratarnos con </a:t>
            </a:r>
            <a:r>
              <a:rPr lang="es-CO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amabilidad </a:t>
            </a: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incluso en momentos difíciles con </a:t>
            </a:r>
            <a:r>
              <a:rPr lang="es-CO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comprensión </a:t>
            </a: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 </a:t>
            </a:r>
            <a:r>
              <a:rPr lang="es-CO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apoyo</a:t>
            </a: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330772" cy="6936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89754" y="2428407"/>
            <a:ext cx="7772400" cy="483901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/>
          <p:nvPr/>
        </p:nvSpPr>
        <p:spPr>
          <a:xfrm>
            <a:off x="4481200" y="3070875"/>
            <a:ext cx="7507200" cy="3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2600"/>
              <a:buFont typeface="Candara"/>
              <a:buChar char="●"/>
            </a:pPr>
            <a:r>
              <a:rPr lang="es-CO" sz="26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Bienestar emocional: </a:t>
            </a:r>
            <a:r>
              <a:rPr lang="es-CO" sz="26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La capacidad de experimentar y gestionar emociones de manera saludable.</a:t>
            </a:r>
            <a:endParaRPr sz="2600" b="0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2600"/>
              <a:buFont typeface="Candara"/>
              <a:buChar char="●"/>
            </a:pPr>
            <a:r>
              <a:rPr lang="es-CO" sz="26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Resiliencia:</a:t>
            </a:r>
            <a:r>
              <a:rPr lang="es-CO" sz="26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 La capacidad de enfrentar y superar adversidades.</a:t>
            </a:r>
            <a:endParaRPr sz="2600" b="0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2600"/>
              <a:buFont typeface="Candara"/>
              <a:buChar char="●"/>
            </a:pPr>
            <a:r>
              <a:rPr lang="es-CO" sz="26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Pensamiento crítico: </a:t>
            </a:r>
            <a:r>
              <a:rPr lang="es-CO" sz="26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La capacidad de pensar de manera clara y lógica.</a:t>
            </a:r>
            <a:endParaRPr sz="2600" b="0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2600"/>
              <a:buFont typeface="Candara"/>
              <a:buChar char="●"/>
            </a:pPr>
            <a:r>
              <a:rPr lang="es-CO" sz="26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Comunicación efectiva:</a:t>
            </a:r>
            <a:r>
              <a:rPr lang="es-CO" sz="26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 La capacidad de expresarse de manera clara y respetuosa.</a:t>
            </a:r>
            <a:endParaRPr sz="2600" b="0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3A3A3A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33" name="Google Shape;133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15990" y="1470512"/>
            <a:ext cx="7772400" cy="153828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8"/>
          <p:cNvSpPr txBox="1"/>
          <p:nvPr/>
        </p:nvSpPr>
        <p:spPr>
          <a:xfrm>
            <a:off x="4948500" y="1965025"/>
            <a:ext cx="5949900" cy="20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2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Algunos aspectos clave de la salud mental incluyen</a:t>
            </a:r>
            <a:endParaRPr sz="2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44510" y="-815325"/>
            <a:ext cx="369570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77229" y="5148271"/>
            <a:ext cx="2507481" cy="2636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156824"/>
            <a:ext cx="5737357" cy="2719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950" y="2531877"/>
            <a:ext cx="2847901" cy="432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25349"/>
            <a:ext cx="5076410" cy="240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9"/>
          <p:cNvSpPr/>
          <p:nvPr/>
        </p:nvSpPr>
        <p:spPr>
          <a:xfrm>
            <a:off x="3741950" y="2729350"/>
            <a:ext cx="84498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2600"/>
              <a:buFont typeface="Candara"/>
              <a:buChar char="●"/>
            </a:pPr>
            <a:r>
              <a:rPr lang="es-CO" sz="26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Estrés</a:t>
            </a:r>
            <a:r>
              <a:rPr lang="es-CO" sz="26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: El estrés crónico puede afectar negativamente la salud mental.</a:t>
            </a:r>
            <a:endParaRPr sz="2600" b="0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2600"/>
              <a:buFont typeface="Candara"/>
              <a:buChar char="●"/>
            </a:pPr>
            <a:r>
              <a:rPr lang="es-CO" sz="26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Trauma</a:t>
            </a:r>
            <a:r>
              <a:rPr lang="es-CO" sz="26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: Las experiencias traumáticas pueden tener un impacto duradero en la salud mental.</a:t>
            </a:r>
            <a:endParaRPr sz="2600" b="0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2600"/>
              <a:buFont typeface="Candara"/>
              <a:buChar char="●"/>
            </a:pPr>
            <a:r>
              <a:rPr lang="es-CO" sz="26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Depresión</a:t>
            </a:r>
            <a:r>
              <a:rPr lang="es-CO" sz="26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CO" sz="26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es-CO" sz="26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CO" sz="26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ansiedad</a:t>
            </a:r>
            <a:r>
              <a:rPr lang="es-CO" sz="26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: Estos trastornos pueden afectar la capacidad de disfrutar de la vida y de funcionar de manera efectiva.</a:t>
            </a:r>
            <a:endParaRPr sz="2600" b="0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2600"/>
              <a:buFont typeface="Candara"/>
              <a:buChar char="●"/>
            </a:pPr>
            <a:r>
              <a:rPr lang="es-CO" sz="26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Aislamiento</a:t>
            </a:r>
            <a:r>
              <a:rPr lang="es-CO" sz="26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CO" sz="2600" b="1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social</a:t>
            </a:r>
            <a:r>
              <a:rPr lang="es-CO" sz="2600" b="0" i="0" u="none" strike="noStrike" cap="non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: La falta de conexiones sociales puede afectar negativamente la salud mental.</a:t>
            </a:r>
            <a:endParaRPr sz="2600" b="0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3A3A3A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45" name="Google Shape;145;p19"/>
          <p:cNvPicPr preferRelativeResize="0"/>
          <p:nvPr/>
        </p:nvPicPr>
        <p:blipFill rotWithShape="1">
          <a:blip r:embed="rId5">
            <a:alphaModFix/>
          </a:blip>
          <a:srcRect t="13476" b="7606"/>
          <a:stretch/>
        </p:blipFill>
        <p:spPr>
          <a:xfrm>
            <a:off x="4812525" y="1128300"/>
            <a:ext cx="7202699" cy="130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 txBox="1"/>
          <p:nvPr/>
        </p:nvSpPr>
        <p:spPr>
          <a:xfrm>
            <a:off x="5831825" y="1322925"/>
            <a:ext cx="5225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s-CO" sz="2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 salud mental puede verse afectada por diversos factores</a:t>
            </a:r>
            <a:endParaRPr sz="2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05929" y="-1573523"/>
            <a:ext cx="3695700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6350" y="-26062"/>
            <a:ext cx="4158749" cy="19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0"/>
          <p:cNvSpPr/>
          <p:nvPr/>
        </p:nvSpPr>
        <p:spPr>
          <a:xfrm>
            <a:off x="211450" y="1567888"/>
            <a:ext cx="9225300" cy="24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5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●"/>
            </a:pPr>
            <a:r>
              <a:rPr lang="es-CO" sz="2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Trastorno por déficit de atención e hiperactividad (</a:t>
            </a:r>
            <a:r>
              <a:rPr lang="es-CO" sz="26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TDAH</a:t>
            </a:r>
            <a:r>
              <a:rPr lang="es-CO" sz="2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6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●"/>
            </a:pPr>
            <a:r>
              <a:rPr lang="es-CO" sz="2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Trastornos de </a:t>
            </a:r>
            <a:r>
              <a:rPr lang="es-CO" sz="26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ansiedad</a:t>
            </a:r>
            <a:endParaRPr sz="2600" b="1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●"/>
            </a:pPr>
            <a:r>
              <a:rPr lang="es-CO" sz="2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Trastorno del espectro </a:t>
            </a:r>
            <a:r>
              <a:rPr lang="es-CO" sz="26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autista </a:t>
            </a:r>
            <a:r>
              <a:rPr lang="es-CO" sz="2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(TEA)</a:t>
            </a:r>
            <a:endParaRPr sz="26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●"/>
            </a:pPr>
            <a:r>
              <a:rPr lang="es-CO" sz="26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Depresión </a:t>
            </a:r>
            <a:r>
              <a:rPr lang="es-CO" sz="2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infantil</a:t>
            </a:r>
            <a:endParaRPr sz="26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●"/>
            </a:pPr>
            <a:r>
              <a:rPr lang="es-CO" sz="2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Trastornos del </a:t>
            </a:r>
            <a:r>
              <a:rPr lang="es-CO" sz="26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comportamiento</a:t>
            </a:r>
            <a:endParaRPr sz="2600" b="1" i="0" u="none" strike="noStrike" cap="none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2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0" i="0" u="none" strike="noStrike" cap="none">
              <a:solidFill>
                <a:srgbClr val="3A3A3A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54" name="Google Shape;154;p20"/>
          <p:cNvPicPr preferRelativeResize="0"/>
          <p:nvPr/>
        </p:nvPicPr>
        <p:blipFill rotWithShape="1">
          <a:blip r:embed="rId4">
            <a:alphaModFix/>
          </a:blip>
          <a:srcRect t="13477" b="7606"/>
          <a:stretch/>
        </p:blipFill>
        <p:spPr>
          <a:xfrm>
            <a:off x="-350775" y="160625"/>
            <a:ext cx="8831676" cy="159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0"/>
          <p:cNvSpPr txBox="1"/>
          <p:nvPr/>
        </p:nvSpPr>
        <p:spPr>
          <a:xfrm>
            <a:off x="1218300" y="448075"/>
            <a:ext cx="5032200" cy="17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265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Trastornos mentales más habituales en la infancia</a:t>
            </a:r>
            <a:endParaRPr sz="265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9" y="3978400"/>
            <a:ext cx="2738409" cy="287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 rotWithShape="1">
          <a:blip r:embed="rId6">
            <a:alphaModFix/>
          </a:blip>
          <a:srcRect l="17691" t="33019" r="37370" b="38757"/>
          <a:stretch/>
        </p:blipFill>
        <p:spPr>
          <a:xfrm>
            <a:off x="2654700" y="4168025"/>
            <a:ext cx="9537298" cy="2689975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dashDot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70675" y="-1"/>
            <a:ext cx="4376130" cy="207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1"/>
          <p:cNvSpPr txBox="1"/>
          <p:nvPr/>
        </p:nvSpPr>
        <p:spPr>
          <a:xfrm>
            <a:off x="5988411" y="1901700"/>
            <a:ext cx="5032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1851" y="4012376"/>
            <a:ext cx="2706124" cy="284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1"/>
          <p:cNvSpPr txBox="1"/>
          <p:nvPr/>
        </p:nvSpPr>
        <p:spPr>
          <a:xfrm>
            <a:off x="3953100" y="355700"/>
            <a:ext cx="8238900" cy="63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CO" sz="26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Datos </a:t>
            </a:r>
            <a:r>
              <a:rPr lang="es-CO" sz="26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OMS, el 50% de los </a:t>
            </a:r>
            <a:r>
              <a:rPr lang="es-CO" sz="2600" b="1" i="0" u="sng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problemas de salud </a:t>
            </a:r>
            <a:r>
              <a:rPr lang="es-CO" sz="26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mental en adultos comienzan antes de los 14 años, y el 75% antes de los 18</a:t>
            </a:r>
            <a:r>
              <a:rPr lang="es-CO" sz="26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.</a:t>
            </a:r>
            <a:r>
              <a:rPr lang="es-CO" sz="24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2400" b="0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CO" sz="24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Los trastornos con mayor prevalencia en la población infantil y adolescente actualmente son:</a:t>
            </a:r>
            <a:endParaRPr sz="2300" b="0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457200" marR="0" lvl="0" indent="-39370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ndara"/>
              <a:buChar char="●"/>
            </a:pPr>
            <a:r>
              <a:rPr lang="es-CO" sz="26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Trastornos emocionales como la depresión y la ansiedad.</a:t>
            </a:r>
            <a:endParaRPr sz="2600" b="0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457200" marR="0" lvl="0" indent="-3937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ndara"/>
              <a:buChar char="●"/>
            </a:pPr>
            <a:r>
              <a:rPr lang="es-CO" sz="26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Trastornos de comportamiento.</a:t>
            </a:r>
            <a:endParaRPr sz="2600" b="0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457200" marR="0" lvl="0" indent="-3937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ndara"/>
              <a:buChar char="●"/>
            </a:pPr>
            <a:r>
              <a:rPr lang="es-CO" sz="26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Trastorno por déficit de atención, con o sin hiperactividad.</a:t>
            </a:r>
            <a:endParaRPr sz="2600" b="0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457200" marR="0" lvl="0" indent="-3937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ndara"/>
              <a:buChar char="●"/>
            </a:pPr>
            <a:r>
              <a:rPr lang="es-CO" sz="26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Suicidio y autolesiones.</a:t>
            </a:r>
            <a:endParaRPr sz="2600" b="0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457200" marR="0" lvl="0" indent="-3937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ndara"/>
              <a:buChar char="●"/>
            </a:pPr>
            <a:r>
              <a:rPr lang="es-CO" sz="26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Trastornos psicóticos.</a:t>
            </a:r>
            <a:endParaRPr sz="2600" b="0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457200" marR="0" lvl="0" indent="-3937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ndara"/>
              <a:buChar char="●"/>
            </a:pPr>
            <a:r>
              <a:rPr lang="es-CO" sz="26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Trastornos de la conducta alimentaria.</a:t>
            </a:r>
            <a:endParaRPr sz="2600" b="0" i="0" u="none" strike="noStrike" cap="none">
              <a:solidFill>
                <a:srgbClr val="0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66" name="Google Shape;166;p21" descr="proteccion_menores_gins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6725" y="1524675"/>
            <a:ext cx="3170050" cy="5207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05400" y="-84788"/>
            <a:ext cx="4802099" cy="227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/>
          <p:cNvPicPr preferRelativeResize="0"/>
          <p:nvPr/>
        </p:nvPicPr>
        <p:blipFill rotWithShape="1">
          <a:blip r:embed="rId4">
            <a:alphaModFix/>
          </a:blip>
          <a:srcRect t="13477" b="7606"/>
          <a:stretch/>
        </p:blipFill>
        <p:spPr>
          <a:xfrm>
            <a:off x="3819500" y="129450"/>
            <a:ext cx="7389426" cy="133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2"/>
          <p:cNvSpPr txBox="1"/>
          <p:nvPr/>
        </p:nvSpPr>
        <p:spPr>
          <a:xfrm>
            <a:off x="4348950" y="597875"/>
            <a:ext cx="67164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CO" sz="2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Claves para el cuidado Salud Mental</a:t>
            </a:r>
            <a:endParaRPr sz="2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20900" y="597875"/>
            <a:ext cx="2758826" cy="290102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2"/>
          <p:cNvSpPr txBox="1"/>
          <p:nvPr/>
        </p:nvSpPr>
        <p:spPr>
          <a:xfrm>
            <a:off x="1835550" y="1924800"/>
            <a:ext cx="8520900" cy="49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714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50"/>
              <a:buFont typeface="Arial"/>
              <a:buChar char="●"/>
            </a:pPr>
            <a:r>
              <a:rPr lang="es-CO" sz="225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Fomentar un entorno seguro y amoroso</a:t>
            </a:r>
            <a:endParaRPr sz="2250" b="1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None/>
            </a:pPr>
            <a:r>
              <a:rPr lang="es-CO" sz="2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Relaciones positivas y estabilidad.</a:t>
            </a:r>
            <a:endParaRPr sz="22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●"/>
            </a:pPr>
            <a:r>
              <a:rPr lang="es-CO" sz="2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Desarrollar habilidades de afrontamiento</a:t>
            </a:r>
            <a:endParaRPr sz="2200" b="1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None/>
            </a:pPr>
            <a:r>
              <a:rPr lang="es-CO" sz="2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Técnicas de relajación, resolución de problemas.</a:t>
            </a:r>
            <a:endParaRPr sz="22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●"/>
            </a:pPr>
            <a:r>
              <a:rPr lang="es-CO" sz="2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Promover hábitos saludables</a:t>
            </a:r>
            <a:endParaRPr sz="2200" b="1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None/>
            </a:pPr>
            <a:r>
              <a:rPr lang="es-CO" sz="2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Ejercicio físico, nutrición adecuada y sueño suficiente</a:t>
            </a:r>
            <a:endParaRPr sz="22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None/>
            </a:pPr>
            <a:r>
              <a:rPr lang="es-CO" sz="2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●"/>
            </a:pPr>
            <a:r>
              <a:rPr lang="es-CO" sz="2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Educar sobre la salud mental</a:t>
            </a:r>
            <a:endParaRPr sz="2200" b="1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None/>
            </a:pPr>
            <a:r>
              <a:rPr lang="es-CO" sz="2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Información y comprensión, reducción del estigma.</a:t>
            </a:r>
            <a:endParaRPr sz="22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●"/>
            </a:pPr>
            <a:r>
              <a:rPr lang="es-CO" sz="2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Acceso a apoyo profesional</a:t>
            </a:r>
            <a:endParaRPr sz="2200" b="1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50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None/>
            </a:pPr>
            <a:r>
              <a:rPr lang="es-CO" sz="2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Intervención temprana, terapia y asesoramiento.</a:t>
            </a:r>
            <a:endParaRPr sz="22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0844"/>
            <a:ext cx="5737357" cy="2719864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3"/>
          <p:cNvSpPr/>
          <p:nvPr/>
        </p:nvSpPr>
        <p:spPr>
          <a:xfrm>
            <a:off x="1321475" y="2757600"/>
            <a:ext cx="10870500" cy="37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●"/>
            </a:pP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Comprender las </a:t>
            </a: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raíces</a:t>
            </a: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la vulnerabilidad.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●"/>
            </a:pP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rol fundamental de los </a:t>
            </a: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padres</a:t>
            </a: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 la prevención, trabajar la salud mental en la </a:t>
            </a: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familia</a:t>
            </a: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●"/>
            </a:pP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Fomentar</a:t>
            </a: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asombro y las ganas de aprender.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●"/>
            </a:pPr>
            <a:r>
              <a:rPr lang="es-CO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</a:t>
            </a:r>
            <a:r>
              <a:rPr lang="es-CO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atención y reducir la dependencia digital en los más pequeños.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26354" y="-707748"/>
            <a:ext cx="369570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118415">
            <a:off x="-1648951" y="4262134"/>
            <a:ext cx="4518068" cy="200285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3"/>
          <p:cNvSpPr txBox="1"/>
          <p:nvPr/>
        </p:nvSpPr>
        <p:spPr>
          <a:xfrm>
            <a:off x="5466075" y="1531825"/>
            <a:ext cx="7528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CO" sz="42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Mirada Positiva</a:t>
            </a:r>
            <a:endParaRPr sz="4200" b="1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0844"/>
            <a:ext cx="5737357" cy="2719864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4"/>
          <p:cNvSpPr/>
          <p:nvPr/>
        </p:nvSpPr>
        <p:spPr>
          <a:xfrm>
            <a:off x="2671650" y="2860700"/>
            <a:ext cx="9520500" cy="37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</a:pPr>
            <a:r>
              <a:rPr lang="es-CO" sz="2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Profesionales de la salud mental:</a:t>
            </a:r>
            <a:r>
              <a:rPr lang="es-CO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Psicólogos, psiquiatras y terapeutas pueden ofrecer apoyo y tratamiento.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</a:pPr>
            <a:r>
              <a:rPr lang="es-CO" sz="2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Líneas de ayuda</a:t>
            </a:r>
            <a:r>
              <a:rPr lang="es-CO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Muchos países tienen líneas de ayuda para la salud mental que ofrecen apoyo y orientación.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</a:pPr>
            <a:r>
              <a:rPr lang="es-CO" sz="2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Grupos de apoyo</a:t>
            </a:r>
            <a:r>
              <a:rPr lang="es-CO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Los grupos de apoyo pueden ofrecer una sensación de comunidad y conexión con otros que están experimentando problemas similares.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24"/>
          <p:cNvPicPr preferRelativeResize="0"/>
          <p:nvPr/>
        </p:nvPicPr>
        <p:blipFill rotWithShape="1">
          <a:blip r:embed="rId4">
            <a:alphaModFix/>
          </a:blip>
          <a:srcRect t="13477" b="7606"/>
          <a:stretch/>
        </p:blipFill>
        <p:spPr>
          <a:xfrm>
            <a:off x="5118922" y="1445908"/>
            <a:ext cx="6176187" cy="111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4"/>
          <p:cNvSpPr txBox="1"/>
          <p:nvPr/>
        </p:nvSpPr>
        <p:spPr>
          <a:xfrm>
            <a:off x="5816186" y="1673800"/>
            <a:ext cx="50322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s-CO" sz="3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Recursos</a:t>
            </a:r>
            <a:r>
              <a:rPr lang="es-CO"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024048" y="3338810"/>
            <a:ext cx="369570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05929" y="-1437298"/>
            <a:ext cx="3695700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0844"/>
            <a:ext cx="5737357" cy="271986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5"/>
          <p:cNvSpPr/>
          <p:nvPr/>
        </p:nvSpPr>
        <p:spPr>
          <a:xfrm>
            <a:off x="2345525" y="2538050"/>
            <a:ext cx="9293700" cy="21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es-CO" sz="7000" b="1" i="0" u="none" strike="noStrike" cap="none">
                <a:solidFill>
                  <a:srgbClr val="ED6211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s-CO" sz="7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salud </a:t>
            </a:r>
            <a:r>
              <a:rPr lang="es-CO" sz="7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mental</a:t>
            </a:r>
            <a:r>
              <a:rPr lang="es-CO" sz="4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3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endParaRPr sz="4300" b="0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s-CO" sz="43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es un </a:t>
            </a:r>
            <a:r>
              <a:rPr lang="es-CO" sz="43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proceso </a:t>
            </a:r>
            <a:r>
              <a:rPr lang="es-CO" sz="43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continuo, y que buscar ayuda es el primer paso hacia una vida más </a:t>
            </a:r>
            <a:r>
              <a:rPr lang="es-CO" sz="43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saludable</a:t>
            </a:r>
            <a:r>
              <a:rPr lang="es-CO" sz="43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s-CO" sz="43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feliz</a:t>
            </a:r>
            <a:endParaRPr sz="4300" b="1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5"/>
          <p:cNvSpPr txBox="1"/>
          <p:nvPr/>
        </p:nvSpPr>
        <p:spPr>
          <a:xfrm>
            <a:off x="5988411" y="1901700"/>
            <a:ext cx="5032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09129" y="-630223"/>
            <a:ext cx="369570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118415">
            <a:off x="-1648951" y="4339734"/>
            <a:ext cx="4518068" cy="2002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2626" y="46500"/>
            <a:ext cx="4424676" cy="209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6"/>
          <p:cNvSpPr txBox="1"/>
          <p:nvPr/>
        </p:nvSpPr>
        <p:spPr>
          <a:xfrm>
            <a:off x="5988411" y="1901700"/>
            <a:ext cx="5032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24075" y="-239401"/>
            <a:ext cx="3044874" cy="320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6"/>
          <p:cNvPicPr preferRelativeResize="0"/>
          <p:nvPr/>
        </p:nvPicPr>
        <p:blipFill rotWithShape="1">
          <a:blip r:embed="rId5">
            <a:alphaModFix/>
          </a:blip>
          <a:srcRect l="50566" t="46393" r="9561" b="29624"/>
          <a:stretch/>
        </p:blipFill>
        <p:spPr>
          <a:xfrm>
            <a:off x="0" y="2962425"/>
            <a:ext cx="12192000" cy="389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6"/>
          <p:cNvPicPr preferRelativeResize="0"/>
          <p:nvPr/>
        </p:nvPicPr>
        <p:blipFill rotWithShape="1">
          <a:blip r:embed="rId6">
            <a:alphaModFix/>
          </a:blip>
          <a:srcRect t="13477" b="7606"/>
          <a:stretch/>
        </p:blipFill>
        <p:spPr>
          <a:xfrm>
            <a:off x="3040025" y="962725"/>
            <a:ext cx="7249601" cy="182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6"/>
          <p:cNvSpPr txBox="1"/>
          <p:nvPr/>
        </p:nvSpPr>
        <p:spPr>
          <a:xfrm>
            <a:off x="3847051" y="1455090"/>
            <a:ext cx="5558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CO" sz="3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Protegiendo a los niños del contenido digital dañino</a:t>
            </a:r>
            <a:endParaRPr sz="3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0844"/>
            <a:ext cx="5737357" cy="271986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7"/>
          <p:cNvSpPr txBox="1"/>
          <p:nvPr/>
        </p:nvSpPr>
        <p:spPr>
          <a:xfrm>
            <a:off x="5988411" y="1901700"/>
            <a:ext cx="5032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97424" y="-563675"/>
            <a:ext cx="2798126" cy="294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7"/>
          <p:cNvPicPr preferRelativeResize="0"/>
          <p:nvPr/>
        </p:nvPicPr>
        <p:blipFill rotWithShape="1">
          <a:blip r:embed="rId5">
            <a:alphaModFix/>
          </a:blip>
          <a:srcRect l="22178" t="41644" r="6115" b="30895"/>
          <a:stretch/>
        </p:blipFill>
        <p:spPr>
          <a:xfrm>
            <a:off x="0" y="3905000"/>
            <a:ext cx="12192000" cy="2480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/>
          <p:cNvPicPr preferRelativeResize="0"/>
          <p:nvPr/>
        </p:nvPicPr>
        <p:blipFill rotWithShape="1">
          <a:blip r:embed="rId6">
            <a:alphaModFix/>
          </a:blip>
          <a:srcRect t="13477" b="7606"/>
          <a:stretch/>
        </p:blipFill>
        <p:spPr>
          <a:xfrm>
            <a:off x="3778900" y="2004375"/>
            <a:ext cx="8745976" cy="15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7"/>
          <p:cNvSpPr txBox="1"/>
          <p:nvPr/>
        </p:nvSpPr>
        <p:spPr>
          <a:xfrm>
            <a:off x="6057300" y="2448175"/>
            <a:ext cx="6134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CO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Problema actual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4543826" cy="215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8"/>
          <p:cNvSpPr txBox="1"/>
          <p:nvPr/>
        </p:nvSpPr>
        <p:spPr>
          <a:xfrm>
            <a:off x="5165911" y="1158825"/>
            <a:ext cx="5032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99571" y="2642150"/>
            <a:ext cx="2586521" cy="27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50375" y="-203550"/>
            <a:ext cx="1941625" cy="204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8"/>
          <p:cNvPicPr preferRelativeResize="0"/>
          <p:nvPr/>
        </p:nvPicPr>
        <p:blipFill rotWithShape="1">
          <a:blip r:embed="rId6">
            <a:alphaModFix/>
          </a:blip>
          <a:srcRect l="22357" t="37302" r="21096" b="5875"/>
          <a:stretch/>
        </p:blipFill>
        <p:spPr>
          <a:xfrm>
            <a:off x="2386950" y="1745425"/>
            <a:ext cx="9388738" cy="501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8"/>
          <p:cNvPicPr preferRelativeResize="0"/>
          <p:nvPr/>
        </p:nvPicPr>
        <p:blipFill rotWithShape="1">
          <a:blip r:embed="rId7">
            <a:alphaModFix/>
          </a:blip>
          <a:srcRect t="13477" b="7606"/>
          <a:stretch/>
        </p:blipFill>
        <p:spPr>
          <a:xfrm>
            <a:off x="4543825" y="324950"/>
            <a:ext cx="5388925" cy="13108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8"/>
          <p:cNvSpPr txBox="1"/>
          <p:nvPr/>
        </p:nvSpPr>
        <p:spPr>
          <a:xfrm>
            <a:off x="5988400" y="598200"/>
            <a:ext cx="30000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s-CO"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50" y="-94700"/>
            <a:ext cx="4211288" cy="199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9"/>
          <p:cNvSpPr txBox="1"/>
          <p:nvPr/>
        </p:nvSpPr>
        <p:spPr>
          <a:xfrm>
            <a:off x="5988411" y="1901700"/>
            <a:ext cx="5032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81525" y="-895825"/>
            <a:ext cx="2586521" cy="27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9"/>
          <p:cNvPicPr preferRelativeResize="0"/>
          <p:nvPr/>
        </p:nvPicPr>
        <p:blipFill rotWithShape="1">
          <a:blip r:embed="rId5">
            <a:alphaModFix/>
          </a:blip>
          <a:srcRect l="51078" t="25391" r="9705" b="14691"/>
          <a:stretch/>
        </p:blipFill>
        <p:spPr>
          <a:xfrm>
            <a:off x="5429325" y="1456750"/>
            <a:ext cx="6653650" cy="54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9"/>
          <p:cNvPicPr preferRelativeResize="0"/>
          <p:nvPr/>
        </p:nvPicPr>
        <p:blipFill rotWithShape="1">
          <a:blip r:embed="rId6">
            <a:alphaModFix/>
          </a:blip>
          <a:srcRect t="13477" b="7606"/>
          <a:stretch/>
        </p:blipFill>
        <p:spPr>
          <a:xfrm>
            <a:off x="5091825" y="-94700"/>
            <a:ext cx="5189699" cy="144477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9"/>
          <p:cNvSpPr txBox="1"/>
          <p:nvPr/>
        </p:nvSpPr>
        <p:spPr>
          <a:xfrm>
            <a:off x="5429325" y="273683"/>
            <a:ext cx="58224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s-CO" sz="3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Metodología</a:t>
            </a:r>
            <a:endParaRPr sz="39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29"/>
          <p:cNvPicPr preferRelativeResize="0"/>
          <p:nvPr/>
        </p:nvPicPr>
        <p:blipFill rotWithShape="1">
          <a:blip r:embed="rId5">
            <a:alphaModFix/>
          </a:blip>
          <a:srcRect l="20605" t="29690" r="52263" b="14688"/>
          <a:stretch/>
        </p:blipFill>
        <p:spPr>
          <a:xfrm>
            <a:off x="541400" y="1679225"/>
            <a:ext cx="4550424" cy="49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0850"/>
            <a:ext cx="3917524" cy="185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0"/>
          <p:cNvSpPr txBox="1"/>
          <p:nvPr/>
        </p:nvSpPr>
        <p:spPr>
          <a:xfrm>
            <a:off x="5988411" y="1901700"/>
            <a:ext cx="5032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24052" y="242354"/>
            <a:ext cx="1573050" cy="1654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06825" y="-234851"/>
            <a:ext cx="1573050" cy="165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0"/>
          <p:cNvPicPr preferRelativeResize="0"/>
          <p:nvPr/>
        </p:nvPicPr>
        <p:blipFill rotWithShape="1">
          <a:blip r:embed="rId6">
            <a:alphaModFix/>
          </a:blip>
          <a:srcRect l="23985" t="30377" r="10011" b="18175"/>
          <a:stretch/>
        </p:blipFill>
        <p:spPr>
          <a:xfrm>
            <a:off x="0" y="1818586"/>
            <a:ext cx="12192000" cy="5048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0"/>
          <p:cNvPicPr preferRelativeResize="0"/>
          <p:nvPr/>
        </p:nvPicPr>
        <p:blipFill rotWithShape="1">
          <a:blip r:embed="rId7">
            <a:alphaModFix/>
          </a:blip>
          <a:srcRect t="13477" b="7606"/>
          <a:stretch/>
        </p:blipFill>
        <p:spPr>
          <a:xfrm>
            <a:off x="3447872" y="33433"/>
            <a:ext cx="6176187" cy="111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0"/>
          <p:cNvSpPr txBox="1"/>
          <p:nvPr/>
        </p:nvSpPr>
        <p:spPr>
          <a:xfrm>
            <a:off x="3917513" y="284413"/>
            <a:ext cx="6620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CO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Tecnología de prevención</a:t>
            </a:r>
            <a:endParaRPr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0849"/>
            <a:ext cx="5011651" cy="2375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1"/>
          <p:cNvSpPr txBox="1"/>
          <p:nvPr/>
        </p:nvSpPr>
        <p:spPr>
          <a:xfrm>
            <a:off x="5988411" y="1901700"/>
            <a:ext cx="5032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07024" y="-187897"/>
            <a:ext cx="2051150" cy="2156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33975" y="-187901"/>
            <a:ext cx="1573050" cy="165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1"/>
          <p:cNvPicPr preferRelativeResize="0"/>
          <p:nvPr/>
        </p:nvPicPr>
        <p:blipFill rotWithShape="1">
          <a:blip r:embed="rId6">
            <a:alphaModFix/>
          </a:blip>
          <a:srcRect l="22403" t="48035" r="7537" b="17332"/>
          <a:stretch/>
        </p:blipFill>
        <p:spPr>
          <a:xfrm>
            <a:off x="0" y="3656166"/>
            <a:ext cx="12192000" cy="320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1"/>
          <p:cNvPicPr preferRelativeResize="0"/>
          <p:nvPr/>
        </p:nvPicPr>
        <p:blipFill rotWithShape="1">
          <a:blip r:embed="rId7">
            <a:alphaModFix/>
          </a:blip>
          <a:srcRect t="13477" b="7606"/>
          <a:stretch/>
        </p:blipFill>
        <p:spPr>
          <a:xfrm>
            <a:off x="3506197" y="2147608"/>
            <a:ext cx="6176187" cy="111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1"/>
          <p:cNvSpPr txBox="1"/>
          <p:nvPr/>
        </p:nvSpPr>
        <p:spPr>
          <a:xfrm>
            <a:off x="4089750" y="2398600"/>
            <a:ext cx="7809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CO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Impacto social y psicológico</a:t>
            </a:r>
            <a:endParaRPr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1045418" y="2322061"/>
            <a:ext cx="5107752" cy="483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2"/>
          <p:cNvPicPr preferRelativeResize="0"/>
          <p:nvPr/>
        </p:nvPicPr>
        <p:blipFill rotWithShape="1">
          <a:blip r:embed="rId4">
            <a:alphaModFix/>
          </a:blip>
          <a:srcRect t="13476" b="7606"/>
          <a:stretch/>
        </p:blipFill>
        <p:spPr>
          <a:xfrm>
            <a:off x="4623106" y="1478448"/>
            <a:ext cx="7155543" cy="11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61015" y="395924"/>
            <a:ext cx="5737357" cy="271986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2"/>
          <p:cNvSpPr/>
          <p:nvPr/>
        </p:nvSpPr>
        <p:spPr>
          <a:xfrm>
            <a:off x="4502350" y="3115800"/>
            <a:ext cx="743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80"/>
              <a:buFont typeface="Arial"/>
              <a:buNone/>
            </a:pPr>
            <a:r>
              <a:rPr lang="es-CO" sz="32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¿Qué hacen y deberían hacer </a:t>
            </a:r>
            <a:endParaRPr sz="32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80"/>
              <a:buFont typeface="Arial"/>
              <a:buNone/>
            </a:pPr>
            <a:r>
              <a:rPr lang="es-CO" sz="32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las escuelas que cuidan?</a:t>
            </a:r>
            <a:endParaRPr sz="32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80"/>
              <a:buFont typeface="Arial"/>
              <a:buNone/>
            </a:pPr>
            <a:r>
              <a:rPr lang="es-CO" sz="3200" b="1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endParaRPr sz="3200" b="1" i="0" u="none" strike="noStrike" cap="non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Open Sans"/>
              <a:buNone/>
            </a:pPr>
            <a:r>
              <a:rPr lang="es-CO" sz="4700" b="1" i="1" u="none" strike="noStrike" cap="none">
                <a:solidFill>
                  <a:schemeClr val="accent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investigación </a:t>
            </a:r>
            <a:endParaRPr sz="3300" b="0" i="1" u="none" strike="noStrike" cap="none">
              <a:solidFill>
                <a:schemeClr val="accent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76" name="Google Shape;276;p32"/>
          <p:cNvSpPr txBox="1"/>
          <p:nvPr/>
        </p:nvSpPr>
        <p:spPr>
          <a:xfrm>
            <a:off x="5358000" y="1861075"/>
            <a:ext cx="5326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CO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Salud mental y cuidado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69855" y="4914900"/>
            <a:ext cx="369570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23683" y="-770412"/>
            <a:ext cx="3695700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330772" cy="6936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14878" y="68614"/>
            <a:ext cx="7772400" cy="153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10177" y="0"/>
            <a:ext cx="4784700" cy="226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98599" y="4794921"/>
            <a:ext cx="4632176" cy="311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336188" y="4868066"/>
            <a:ext cx="2507480" cy="2636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3"/>
          <p:cNvPicPr preferRelativeResize="0"/>
          <p:nvPr/>
        </p:nvPicPr>
        <p:blipFill rotWithShape="1">
          <a:blip r:embed="rId8">
            <a:alphaModFix/>
          </a:blip>
          <a:srcRect l="50554" t="59187" r="20318" b="18894"/>
          <a:stretch/>
        </p:blipFill>
        <p:spPr>
          <a:xfrm>
            <a:off x="1597850" y="4073075"/>
            <a:ext cx="6238200" cy="2493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3"/>
          <p:cNvPicPr preferRelativeResize="0"/>
          <p:nvPr/>
        </p:nvPicPr>
        <p:blipFill rotWithShape="1">
          <a:blip r:embed="rId9">
            <a:alphaModFix/>
          </a:blip>
          <a:srcRect l="32553" t="60594" r="19580" b="23032"/>
          <a:stretch/>
        </p:blipFill>
        <p:spPr>
          <a:xfrm>
            <a:off x="0" y="1606900"/>
            <a:ext cx="8445024" cy="162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3"/>
          <p:cNvSpPr txBox="1"/>
          <p:nvPr/>
        </p:nvSpPr>
        <p:spPr>
          <a:xfrm>
            <a:off x="222475" y="585363"/>
            <a:ext cx="90186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s-CO" sz="3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Inteligencia Colectiva</a:t>
            </a:r>
            <a:endParaRPr sz="39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3"/>
          <p:cNvSpPr txBox="1"/>
          <p:nvPr/>
        </p:nvSpPr>
        <p:spPr>
          <a:xfrm>
            <a:off x="607650" y="3540313"/>
            <a:ext cx="3460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CO" sz="2800" b="1" i="0" u="none" strike="noStrike" cap="none">
                <a:solidFill>
                  <a:srgbClr val="980000"/>
                </a:solidFill>
                <a:highlight>
                  <a:schemeClr val="lt2"/>
                </a:highlight>
                <a:latin typeface="Arial"/>
                <a:ea typeface="Arial"/>
                <a:cs typeface="Arial"/>
                <a:sym typeface="Arial"/>
              </a:rPr>
              <a:t>Beneficios de la IC</a:t>
            </a:r>
            <a:endParaRPr sz="2800" b="1" i="0" u="none" strike="noStrike" cap="none">
              <a:solidFill>
                <a:srgbClr val="980000"/>
              </a:solidFill>
              <a:highlight>
                <a:schemeClr val="lt2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384774" y="3654475"/>
            <a:ext cx="3568749" cy="29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" y="2"/>
            <a:ext cx="4635251" cy="21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803926" y="5700842"/>
            <a:ext cx="3695700" cy="279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4"/>
          <p:cNvSpPr/>
          <p:nvPr/>
        </p:nvSpPr>
        <p:spPr>
          <a:xfrm>
            <a:off x="4169063" y="1204400"/>
            <a:ext cx="7804800" cy="567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550"/>
              <a:buFont typeface="Libre Baskerville"/>
              <a:buNone/>
            </a:pPr>
            <a:r>
              <a:rPr lang="es-CO" sz="2650" b="1" i="0" u="none" strike="noStrike" cap="non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Proceso de investigación en múltiples fases</a:t>
            </a:r>
            <a:endParaRPr sz="265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p34"/>
          <p:cNvPicPr preferRelativeResize="0"/>
          <p:nvPr/>
        </p:nvPicPr>
        <p:blipFill rotWithShape="1">
          <a:blip r:embed="rId6">
            <a:alphaModFix/>
          </a:blip>
          <a:srcRect l="32843" t="39821" r="23849" b="14647"/>
          <a:stretch/>
        </p:blipFill>
        <p:spPr>
          <a:xfrm>
            <a:off x="2978050" y="1771400"/>
            <a:ext cx="9106757" cy="508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72600" y="2052852"/>
            <a:ext cx="2018874" cy="21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8775" y="-78050"/>
            <a:ext cx="12330772" cy="6936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04370" y="-219225"/>
            <a:ext cx="2726402" cy="222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64027" y="-59462"/>
            <a:ext cx="4946002" cy="234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07225" y="1780428"/>
            <a:ext cx="7772400" cy="1538287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5"/>
          <p:cNvSpPr txBox="1"/>
          <p:nvPr/>
        </p:nvSpPr>
        <p:spPr>
          <a:xfrm>
            <a:off x="3708850" y="2147513"/>
            <a:ext cx="6670200" cy="10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550"/>
              <a:buFont typeface="Libre Baskerville"/>
              <a:buNone/>
            </a:pPr>
            <a:r>
              <a:rPr lang="es-CO" sz="2650" b="1" i="0" u="none" strike="noStrike" cap="non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Beneficio de la herramienta de aprendizaje</a:t>
            </a:r>
            <a:endParaRPr sz="265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35"/>
          <p:cNvPicPr preferRelativeResize="0"/>
          <p:nvPr/>
        </p:nvPicPr>
        <p:blipFill rotWithShape="1">
          <a:blip r:embed="rId7">
            <a:alphaModFix/>
          </a:blip>
          <a:srcRect l="31004" t="51883" r="22272" b="23988"/>
          <a:stretch/>
        </p:blipFill>
        <p:spPr>
          <a:xfrm>
            <a:off x="0" y="3475258"/>
            <a:ext cx="12330773" cy="3382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124034" y="2657250"/>
            <a:ext cx="3067966" cy="92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48550" y="2948675"/>
            <a:ext cx="4147426" cy="310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62681"/>
            <a:ext cx="5737357" cy="2719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6"/>
          <p:cNvPicPr preferRelativeResize="0"/>
          <p:nvPr/>
        </p:nvPicPr>
        <p:blipFill rotWithShape="1">
          <a:blip r:embed="rId5">
            <a:alphaModFix/>
          </a:blip>
          <a:srcRect t="13476" b="7606"/>
          <a:stretch/>
        </p:blipFill>
        <p:spPr>
          <a:xfrm>
            <a:off x="5024972" y="1010333"/>
            <a:ext cx="6176187" cy="1117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6"/>
          <p:cNvSpPr txBox="1"/>
          <p:nvPr/>
        </p:nvSpPr>
        <p:spPr>
          <a:xfrm>
            <a:off x="5037636" y="1311725"/>
            <a:ext cx="5126100" cy="12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550"/>
              <a:buFont typeface="Libre Baskerville"/>
              <a:buNone/>
            </a:pPr>
            <a:r>
              <a:rPr lang="es-CO" sz="3150" b="1" i="0" u="none" strike="noStrike" cap="non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   </a:t>
            </a:r>
            <a:r>
              <a:rPr lang="es-CO" sz="1850" b="1" i="0" u="none" strike="noStrike" cap="non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  </a:t>
            </a:r>
            <a:r>
              <a:rPr lang="es-CO" sz="2750" b="1" i="0" u="none" strike="noStrike" cap="non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Herramienta Consenso</a:t>
            </a:r>
            <a:endParaRPr sz="2750" b="1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84828" y="-578437"/>
            <a:ext cx="369570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6"/>
          <p:cNvPicPr preferRelativeResize="0"/>
          <p:nvPr/>
        </p:nvPicPr>
        <p:blipFill rotWithShape="1">
          <a:blip r:embed="rId7">
            <a:alphaModFix/>
          </a:blip>
          <a:srcRect l="32244" t="45382" r="22746" b="19311"/>
          <a:stretch/>
        </p:blipFill>
        <p:spPr>
          <a:xfrm>
            <a:off x="2351750" y="2757650"/>
            <a:ext cx="9840250" cy="410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330772" cy="6936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23525" y="0"/>
            <a:ext cx="3607250" cy="3518741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7"/>
          <p:cNvSpPr txBox="1"/>
          <p:nvPr/>
        </p:nvSpPr>
        <p:spPr>
          <a:xfrm>
            <a:off x="1249002" y="2661412"/>
            <a:ext cx="4362900" cy="11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550"/>
              <a:buFont typeface="Libre Baskerville"/>
              <a:buNone/>
            </a:pPr>
            <a:r>
              <a:rPr lang="es-CO" sz="2750" b="1" i="0" u="none" strike="noStrike" cap="none">
                <a:solidFill>
                  <a:srgbClr val="ED621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La voz del alumno</a:t>
            </a:r>
            <a:endParaRPr sz="2750" b="1" i="0" u="none" strike="noStrike" cap="none">
              <a:solidFill>
                <a:srgbClr val="ED62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93869"/>
            <a:ext cx="5737357" cy="2719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7"/>
          <p:cNvPicPr preferRelativeResize="0"/>
          <p:nvPr/>
        </p:nvPicPr>
        <p:blipFill rotWithShape="1">
          <a:blip r:embed="rId6">
            <a:alphaModFix/>
          </a:blip>
          <a:srcRect l="32741" t="48770" r="21127" b="20639"/>
          <a:stretch/>
        </p:blipFill>
        <p:spPr>
          <a:xfrm>
            <a:off x="0" y="3247375"/>
            <a:ext cx="10400851" cy="366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330772" cy="6936058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8"/>
          <p:cNvSpPr txBox="1"/>
          <p:nvPr/>
        </p:nvSpPr>
        <p:spPr>
          <a:xfrm>
            <a:off x="7967865" y="4454087"/>
            <a:ext cx="4362900" cy="12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550"/>
              <a:buFont typeface="Libre Baskerville"/>
              <a:buNone/>
            </a:pPr>
            <a:r>
              <a:rPr lang="es-CO" sz="3050" b="1" i="0" u="none" strike="noStrike" cap="none">
                <a:solidFill>
                  <a:srgbClr val="ED621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La voz del Alumno</a:t>
            </a:r>
            <a:endParaRPr sz="3050" b="1" i="0" u="none" strike="noStrike" cap="none">
              <a:solidFill>
                <a:srgbClr val="ED62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8" name="Google Shape;338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2350" y="892473"/>
            <a:ext cx="4058425" cy="192395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8"/>
          <p:cNvSpPr txBox="1"/>
          <p:nvPr/>
        </p:nvSpPr>
        <p:spPr>
          <a:xfrm>
            <a:off x="-62" y="68750"/>
            <a:ext cx="12330900" cy="68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¿Qué más te gustaría que haga tu centro para que estés bien emocionalmente y seas feliz?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Relación docente-alumno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Enfoque de la enseñanza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Aprendizaje activo y significativo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Presión académica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Competencias socioemocionales del profesorado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Interacción social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Atención a la diversidad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Reconocimiento de fortalezas y debilidades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Metodologías innovadoras</a:t>
            </a:r>
            <a:endParaRPr sz="19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¿Qué más te gustaría que haga tu centro para que tengas relaciones sanas, adecuadas y positivas con los demás?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Gestión de conflictos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Espacios de escucha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Tutorías efectivas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Estructuras de apoyo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Reflexión del docente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Sentido de pertenencia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Diálogo y mediación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Oportunidades de interacción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330772" cy="6936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9700" y="0"/>
            <a:ext cx="2961074" cy="2888412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9"/>
          <p:cNvSpPr txBox="1"/>
          <p:nvPr/>
        </p:nvSpPr>
        <p:spPr>
          <a:xfrm>
            <a:off x="4411802" y="1173937"/>
            <a:ext cx="4362900" cy="12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550"/>
              <a:buFont typeface="Libre Baskerville"/>
              <a:buNone/>
            </a:pPr>
            <a:r>
              <a:rPr lang="es-CO" sz="3150" b="1" i="0" u="none" strike="noStrike" cap="none">
                <a:solidFill>
                  <a:srgbClr val="ED621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La voz del Profesor</a:t>
            </a:r>
            <a:endParaRPr sz="3150" b="1" i="0" u="none" strike="noStrike" cap="none">
              <a:solidFill>
                <a:srgbClr val="ED62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4543826" cy="215405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9"/>
          <p:cNvSpPr txBox="1"/>
          <p:nvPr/>
        </p:nvSpPr>
        <p:spPr>
          <a:xfrm>
            <a:off x="222325" y="2154050"/>
            <a:ext cx="12108600" cy="48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s-CO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¿Qué más te gustaría que hiciera tu centro para que el 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CO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alumnado esté bien emocionalmente y sea feliz?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Énfasis en la inteligencia emocional.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Importancia del bienestar y un ambiente positivo.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Atención individualizada y conocimiento del entorno.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Comunicación y escucha activa.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Formación del profesorado.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s-CO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Qué más te gustaría que hiciera tu centro para que el alumnado tenga relaciones sanas, adecuadas y positivas con los demás?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Trabajo en valores.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 cooperativas.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Formación y programas específicos.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○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Reconocimiento de buenas prácticas.</a:t>
            </a: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06325" y="2910949"/>
            <a:ext cx="6384525" cy="394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38761" y="-770412"/>
            <a:ext cx="4396272" cy="462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50625" y="-364474"/>
            <a:ext cx="8646649" cy="1573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40"/>
          <p:cNvSpPr txBox="1"/>
          <p:nvPr/>
        </p:nvSpPr>
        <p:spPr>
          <a:xfrm>
            <a:off x="0" y="0"/>
            <a:ext cx="8345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CO" sz="36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Implicaciones </a:t>
            </a:r>
            <a:r>
              <a:rPr lang="es-CO" sz="3600" b="1" i="0" u="none" strike="noStrike" cap="none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rPr>
              <a:t>Somos acción/emoción</a:t>
            </a:r>
            <a:endParaRPr sz="3600" b="1" i="0" u="none" strike="noStrike" cap="none">
              <a:solidFill>
                <a:srgbClr val="98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118415">
            <a:off x="-1648951" y="4339734"/>
            <a:ext cx="4518068" cy="2002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0"/>
          <p:cNvPicPr preferRelativeResize="0"/>
          <p:nvPr/>
        </p:nvPicPr>
        <p:blipFill rotWithShape="1">
          <a:blip r:embed="rId7">
            <a:alphaModFix/>
          </a:blip>
          <a:srcRect l="43853" t="38831" r="32117" b="18572"/>
          <a:stretch/>
        </p:blipFill>
        <p:spPr>
          <a:xfrm>
            <a:off x="980450" y="646500"/>
            <a:ext cx="6595814" cy="6211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330772" cy="6936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336" y="141834"/>
            <a:ext cx="5737357" cy="2719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53664" y="-479436"/>
            <a:ext cx="3695700" cy="27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3950" y="3996303"/>
            <a:ext cx="3033872" cy="4378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164463" y="1612997"/>
            <a:ext cx="6411199" cy="5464896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41"/>
          <p:cNvSpPr/>
          <p:nvPr/>
        </p:nvSpPr>
        <p:spPr>
          <a:xfrm>
            <a:off x="5373475" y="2324800"/>
            <a:ext cx="6957300" cy="4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4450"/>
              <a:buFont typeface="Libre Baskerville"/>
              <a:buNone/>
            </a:pPr>
            <a:r>
              <a:rPr lang="es-CO" sz="3300" b="0" i="0" u="none" strike="noStrike" cap="non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“El </a:t>
            </a:r>
            <a:r>
              <a:rPr lang="es-CO" sz="3300" b="1" i="0" u="none" strike="noStrike" cap="non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reto</a:t>
            </a:r>
            <a:r>
              <a:rPr lang="es-CO" sz="3300" b="0" i="0" u="none" strike="noStrike" cap="non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esté en nuestras manos, </a:t>
            </a:r>
            <a:r>
              <a:rPr lang="es-CO" sz="3300" b="1" i="0" u="none" strike="noStrike" cap="none">
                <a:solidFill>
                  <a:srgbClr val="98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transformar</a:t>
            </a:r>
            <a:r>
              <a:rPr lang="es-CO" sz="3300" b="0" i="0" u="none" strike="noStrike" cap="non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cada aula en un lugar donde cada docente y cada estudiante se sienta valioso, reconocido y capaz”</a:t>
            </a:r>
            <a:endParaRPr sz="3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4450"/>
              <a:buFont typeface="Libre Baskerville"/>
              <a:buNone/>
            </a:pPr>
            <a:endParaRPr sz="44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7324" y="2052918"/>
            <a:ext cx="7772400" cy="480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3111" y="-770412"/>
            <a:ext cx="4396272" cy="462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118415">
            <a:off x="-1648951" y="4339734"/>
            <a:ext cx="4518068" cy="200285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42"/>
          <p:cNvSpPr txBox="1"/>
          <p:nvPr/>
        </p:nvSpPr>
        <p:spPr>
          <a:xfrm>
            <a:off x="1500300" y="3186125"/>
            <a:ext cx="5313900" cy="2563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Arial"/>
              <a:buNone/>
            </a:pPr>
            <a:r>
              <a:rPr lang="es-CO" sz="8500" b="1" i="0" u="none" strike="noStrike" cap="non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ESCUELAS </a:t>
            </a:r>
            <a:endParaRPr sz="8500" b="1" i="0" u="none" strike="noStrike" cap="none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Arial"/>
              <a:buNone/>
            </a:pPr>
            <a:r>
              <a:rPr lang="es-CO" sz="8500" b="1" i="0" u="none" strike="noStrike" cap="none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QUE CUIDAN</a:t>
            </a:r>
            <a:endParaRPr sz="8500" b="1" i="0" u="none" strike="noStrike" cap="none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377" name="Google Shape;377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2336" y="141834"/>
            <a:ext cx="5737357" cy="2719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87347"/>
            <a:ext cx="3996399" cy="247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331" y="141830"/>
            <a:ext cx="2766775" cy="13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3"/>
          <p:cNvSpPr txBox="1"/>
          <p:nvPr/>
        </p:nvSpPr>
        <p:spPr>
          <a:xfrm>
            <a:off x="5025550" y="0"/>
            <a:ext cx="4894800" cy="162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s-CO" sz="48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Arquitecturas del bienestar</a:t>
            </a:r>
            <a:endParaRPr sz="4800" b="1" i="0" u="none" strike="noStrike" cap="none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85" name="Google Shape;385;p43"/>
          <p:cNvSpPr txBox="1"/>
          <p:nvPr/>
        </p:nvSpPr>
        <p:spPr>
          <a:xfrm>
            <a:off x="100" y="1974975"/>
            <a:ext cx="12192000" cy="4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s-CO" sz="2700" b="1" i="0" u="none" strike="noStrike" cap="none">
                <a:solidFill>
                  <a:srgbClr val="38761D"/>
                </a:solidFill>
                <a:latin typeface="Candara"/>
                <a:ea typeface="Candara"/>
                <a:cs typeface="Candara"/>
                <a:sym typeface="Candara"/>
              </a:rPr>
              <a:t>Definición de Bienestar </a:t>
            </a:r>
            <a:r>
              <a:rPr lang="es-CO" sz="2700" b="0" i="0" u="none" strike="noStrike" cap="none">
                <a:solidFill>
                  <a:srgbClr val="38761D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2700" b="0" i="0" u="none" strike="noStrike" cap="none">
              <a:solidFill>
                <a:srgbClr val="38761D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CO" sz="2300" b="0" i="0" u="none" strike="noStrike" cap="none">
                <a:solidFill>
                  <a:srgbClr val="183C6F"/>
                </a:solidFill>
                <a:latin typeface="Candara"/>
                <a:ea typeface="Candara"/>
                <a:cs typeface="Candara"/>
                <a:sym typeface="Candara"/>
              </a:rPr>
              <a:t>“Un estado integral de equilibrio y satisfacción que engloba las 3 dimensiones de la </a:t>
            </a:r>
            <a:r>
              <a:rPr lang="es-CO" sz="2300" b="1" i="0" u="none" strike="noStrike" cap="none">
                <a:solidFill>
                  <a:srgbClr val="183C6F"/>
                </a:solidFill>
                <a:latin typeface="Candara"/>
                <a:ea typeface="Candara"/>
                <a:cs typeface="Candara"/>
                <a:sym typeface="Candara"/>
              </a:rPr>
              <a:t>PERSONA</a:t>
            </a:r>
            <a:r>
              <a:rPr lang="es-CO" sz="2300" b="0" i="0" u="none" strike="noStrike" cap="none">
                <a:solidFill>
                  <a:srgbClr val="183C6F"/>
                </a:solidFill>
                <a:latin typeface="Candara"/>
                <a:ea typeface="Candara"/>
                <a:cs typeface="Candara"/>
                <a:sym typeface="Candara"/>
              </a:rPr>
              <a:t>.”</a:t>
            </a:r>
            <a:endParaRPr sz="2300" b="0" i="0" u="none" strike="noStrike" cap="none">
              <a:solidFill>
                <a:srgbClr val="183C6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CO" sz="2300" b="0" i="0" u="none" strike="noStrike" cap="none">
                <a:solidFill>
                  <a:srgbClr val="183C6F"/>
                </a:solidFill>
                <a:latin typeface="Candara"/>
                <a:ea typeface="Candara"/>
                <a:cs typeface="Candara"/>
                <a:sym typeface="Candara"/>
              </a:rPr>
              <a:t>Vivir con </a:t>
            </a:r>
            <a:r>
              <a:rPr lang="es-CO" sz="2300" b="1" i="0" u="none" strike="noStrike" cap="none">
                <a:solidFill>
                  <a:srgbClr val="183C6F"/>
                </a:solidFill>
                <a:latin typeface="Candara"/>
                <a:ea typeface="Candara"/>
                <a:cs typeface="Candara"/>
                <a:sym typeface="Candara"/>
              </a:rPr>
              <a:t>AUTENTICIDAD</a:t>
            </a:r>
            <a:r>
              <a:rPr lang="es-CO" sz="2300" b="0" i="0" u="none" strike="noStrike" cap="none">
                <a:solidFill>
                  <a:srgbClr val="183C6F"/>
                </a:solidFill>
                <a:latin typeface="Candara"/>
                <a:ea typeface="Candara"/>
                <a:cs typeface="Candara"/>
                <a:sym typeface="Candara"/>
              </a:rPr>
              <a:t>, en </a:t>
            </a:r>
            <a:r>
              <a:rPr lang="es-CO" sz="2300" b="1" i="0" u="none" strike="noStrike" cap="none">
                <a:solidFill>
                  <a:srgbClr val="183C6F"/>
                </a:solidFill>
                <a:latin typeface="Candara"/>
                <a:ea typeface="Candara"/>
                <a:cs typeface="Candara"/>
                <a:sym typeface="Candara"/>
              </a:rPr>
              <a:t>ARMONÍA</a:t>
            </a:r>
            <a:endParaRPr sz="2300" b="1" i="0" u="none" strike="noStrike" cap="none">
              <a:solidFill>
                <a:srgbClr val="183C6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CO" sz="2900" b="1" i="0" u="none" strike="noStrike" cap="none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rPr>
              <a:t>Premisas</a:t>
            </a:r>
            <a:endParaRPr sz="2900" b="1" i="0" u="none" strike="noStrike" cap="none">
              <a:solidFill>
                <a:srgbClr val="98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Habitar los espacios educativos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Pasar el umbral de los espacios educativos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Cultivar los encuentros, la proximidad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la sociedad de la pantalla a la sociedad de la vida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Construir los espacios, soñar conjuntamente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es-CO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Claridad y calidez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44" title="EstarBien_AzulClaro+Slogan@3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8058" y="2900008"/>
            <a:ext cx="9028997" cy="242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329" y="141829"/>
            <a:ext cx="3539195" cy="167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3111" y="-770412"/>
            <a:ext cx="4396272" cy="462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4"/>
          <p:cNvPicPr preferRelativeResize="0"/>
          <p:nvPr/>
        </p:nvPicPr>
        <p:blipFill rotWithShape="1">
          <a:blip r:embed="rId6">
            <a:alphaModFix/>
          </a:blip>
          <a:srcRect l="64207" t="52728" r="15902" b="26196"/>
          <a:stretch/>
        </p:blipFill>
        <p:spPr>
          <a:xfrm>
            <a:off x="7238500" y="5089825"/>
            <a:ext cx="2273400" cy="1279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5"/>
          <p:cNvSpPr txBox="1"/>
          <p:nvPr/>
        </p:nvSpPr>
        <p:spPr>
          <a:xfrm>
            <a:off x="0" y="1367700"/>
            <a:ext cx="12192000" cy="54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CO" sz="2100" b="1" i="0" u="none" strike="noStrike" cap="none">
                <a:solidFill>
                  <a:srgbClr val="ED6211"/>
                </a:solidFill>
                <a:latin typeface="Abel"/>
                <a:ea typeface="Abel"/>
                <a:cs typeface="Abel"/>
                <a:sym typeface="Abel"/>
              </a:rPr>
              <a:t>OBJETIVOS DEL PROGRAMA</a:t>
            </a:r>
            <a:endParaRPr sz="2100" b="1" i="0" u="none" strike="noStrike" cap="none">
              <a:solidFill>
                <a:srgbClr val="ED6211"/>
              </a:solidFill>
              <a:latin typeface="Abel"/>
              <a:ea typeface="Abel"/>
              <a:cs typeface="Abel"/>
              <a:sym typeface="Abel"/>
            </a:endParaRPr>
          </a:p>
          <a:p>
            <a:pPr marL="609600" marR="0" lvl="0" indent="-45720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tillium Web"/>
              <a:buChar char="●"/>
            </a:pPr>
            <a:r>
              <a:rPr lang="es-CO" sz="2400" b="0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Dotar de herramientas y recursos a los centros para ocuparse de la </a:t>
            </a:r>
            <a:r>
              <a:rPr lang="es-CO" sz="2400" b="1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educación emocional</a:t>
            </a:r>
            <a:r>
              <a:rPr lang="es-CO" sz="2400" b="0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 y la </a:t>
            </a:r>
            <a:r>
              <a:rPr lang="es-CO" sz="2400" b="1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salud mental</a:t>
            </a:r>
            <a:r>
              <a:rPr lang="es-CO" sz="2400" b="0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 del alumnado desde la </a:t>
            </a:r>
            <a:r>
              <a:rPr lang="es-CO" sz="2400" b="1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prevención</a:t>
            </a:r>
            <a:r>
              <a:rPr lang="es-CO" sz="2400" b="0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 y el </a:t>
            </a:r>
            <a:r>
              <a:rPr lang="es-CO" sz="2400" b="1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acompañamiento</a:t>
            </a:r>
            <a:r>
              <a:rPr lang="es-CO" sz="2400" b="0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.</a:t>
            </a:r>
            <a:endParaRPr sz="2400" b="0" i="0" u="none" strike="noStrike" cap="none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marL="609600" marR="0" lvl="0" indent="-45720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bel"/>
              <a:buChar char="●"/>
            </a:pPr>
            <a:r>
              <a:rPr lang="es-CO" sz="2400" b="0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Facilitar la implicación de toda la comunidad educativa en la</a:t>
            </a:r>
            <a:r>
              <a:rPr lang="es-CO" sz="2400" b="1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 cultura del cuidado</a:t>
            </a:r>
            <a:r>
              <a:rPr lang="es-CO" sz="2400" b="0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.</a:t>
            </a:r>
            <a:endParaRPr sz="2400" b="0" i="0" u="none" strike="noStrike" cap="none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marL="609600" marR="0" lvl="0" indent="-45720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tillium Web"/>
              <a:buChar char="●"/>
            </a:pPr>
            <a:r>
              <a:rPr lang="es-CO" sz="2400" b="0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Posibilitar que las instituciones vinculen la singularidad de su </a:t>
            </a:r>
            <a:r>
              <a:rPr lang="es-CO" sz="2400" b="1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carisma </a:t>
            </a:r>
            <a:r>
              <a:rPr lang="es-CO" sz="2400" b="0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al compromiso con el bienestar y la salud mental de toda la comunidad educativa.</a:t>
            </a:r>
            <a:endParaRPr sz="2400" b="0" i="0" u="none" strike="noStrike" cap="none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marL="609600" marR="0" lvl="0" indent="-45720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itillium Web"/>
              <a:buChar char="●"/>
            </a:pPr>
            <a:r>
              <a:rPr lang="es-CO" sz="2400" b="0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Ofrecer a las instituciones recursos para la </a:t>
            </a:r>
            <a:r>
              <a:rPr lang="es-CO" sz="2400" b="1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visibilización </a:t>
            </a:r>
            <a:r>
              <a:rPr lang="es-CO" sz="2400" b="0" i="0" u="none" strike="noStrike" cap="none">
                <a:solidFill>
                  <a:schemeClr val="dk2"/>
                </a:solidFill>
                <a:latin typeface="Abel"/>
                <a:ea typeface="Abel"/>
                <a:cs typeface="Abel"/>
                <a:sym typeface="Abel"/>
              </a:rPr>
              <a:t>de su implicación en el bienestar y el cuidado de toda la comunidad educativa.</a:t>
            </a:r>
            <a:endParaRPr sz="2400" b="0" i="0" u="none" strike="noStrike" cap="none">
              <a:solidFill>
                <a:schemeClr val="dk2"/>
              </a:solidFill>
              <a:latin typeface="Abel"/>
              <a:ea typeface="Abel"/>
              <a:cs typeface="Abel"/>
              <a:sym typeface="Abe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240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399" name="Google Shape;39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8428" y="3"/>
            <a:ext cx="3943576" cy="18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9784358">
            <a:off x="-1555877" y="-66679"/>
            <a:ext cx="4518068" cy="2002855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45"/>
          <p:cNvSpPr txBox="1"/>
          <p:nvPr/>
        </p:nvSpPr>
        <p:spPr>
          <a:xfrm>
            <a:off x="1259400" y="1445275"/>
            <a:ext cx="25650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46"/>
          <p:cNvPicPr preferRelativeResize="0"/>
          <p:nvPr/>
        </p:nvPicPr>
        <p:blipFill rotWithShape="1">
          <a:blip r:embed="rId3">
            <a:alphaModFix/>
          </a:blip>
          <a:srcRect l="16283" t="9033" r="18190" b="13089"/>
          <a:stretch/>
        </p:blipFill>
        <p:spPr>
          <a:xfrm>
            <a:off x="750825" y="2219312"/>
            <a:ext cx="5965526" cy="3789124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46"/>
          <p:cNvSpPr txBox="1"/>
          <p:nvPr/>
        </p:nvSpPr>
        <p:spPr>
          <a:xfrm>
            <a:off x="3038474" y="1419148"/>
            <a:ext cx="3618000" cy="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CO" sz="2400" b="1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MATERIAL PARA EL ALUMNADO</a:t>
            </a:r>
            <a:endParaRPr sz="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p46" title="EstarBien_AzulClaro_Caratulas_alumno6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3858" y="1249301"/>
            <a:ext cx="3409015" cy="475912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  <p:pic>
        <p:nvPicPr>
          <p:cNvPr id="409" name="Google Shape;409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" y="4"/>
            <a:ext cx="3539195" cy="167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10521120">
            <a:off x="6965090" y="-677675"/>
            <a:ext cx="6252623" cy="2771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6"/>
          <p:cNvPicPr preferRelativeResize="0"/>
          <p:nvPr/>
        </p:nvPicPr>
        <p:blipFill rotWithShape="1">
          <a:blip r:embed="rId7">
            <a:alphaModFix/>
          </a:blip>
          <a:srcRect l="64207" t="52728" r="15902" b="26196"/>
          <a:stretch/>
        </p:blipFill>
        <p:spPr>
          <a:xfrm rot="274793">
            <a:off x="4414650" y="4562301"/>
            <a:ext cx="682950" cy="38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6"/>
          <p:cNvPicPr preferRelativeResize="0"/>
          <p:nvPr/>
        </p:nvPicPr>
        <p:blipFill rotWithShape="1">
          <a:blip r:embed="rId7">
            <a:alphaModFix/>
          </a:blip>
          <a:srcRect l="64207" t="52728" r="15902" b="26196"/>
          <a:stretch/>
        </p:blipFill>
        <p:spPr>
          <a:xfrm>
            <a:off x="8520870" y="3948550"/>
            <a:ext cx="1820587" cy="102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6"/>
          <p:cNvPicPr preferRelativeResize="0"/>
          <p:nvPr/>
        </p:nvPicPr>
        <p:blipFill rotWithShape="1">
          <a:blip r:embed="rId7">
            <a:alphaModFix/>
          </a:blip>
          <a:srcRect l="64207" t="52728" r="15902" b="26196"/>
          <a:stretch/>
        </p:blipFill>
        <p:spPr>
          <a:xfrm rot="-1096360">
            <a:off x="1621100" y="4379240"/>
            <a:ext cx="1333329" cy="750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47"/>
          <p:cNvPicPr preferRelativeResize="0"/>
          <p:nvPr/>
        </p:nvPicPr>
        <p:blipFill rotWithShape="1">
          <a:blip r:embed="rId3">
            <a:alphaModFix/>
          </a:blip>
          <a:srcRect l="31209" t="15404" r="30497" b="13832"/>
          <a:stretch/>
        </p:blipFill>
        <p:spPr>
          <a:xfrm>
            <a:off x="612575" y="2300125"/>
            <a:ext cx="4108252" cy="4188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7"/>
          <p:cNvSpPr txBox="1"/>
          <p:nvPr/>
        </p:nvSpPr>
        <p:spPr>
          <a:xfrm>
            <a:off x="612573" y="1525042"/>
            <a:ext cx="5139600" cy="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CO" sz="2400" b="1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MATERIAL PARA EL PROFESORADO</a:t>
            </a:r>
            <a:endParaRPr sz="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7"/>
          <p:cNvSpPr txBox="1"/>
          <p:nvPr/>
        </p:nvSpPr>
        <p:spPr>
          <a:xfrm>
            <a:off x="5949875" y="970950"/>
            <a:ext cx="6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CO" sz="2400" b="1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HERRAMIENTAS DE EVALUACIÓN Y SEGUIMIENTO</a:t>
            </a:r>
            <a:endParaRPr sz="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Google Shape;421;p47"/>
          <p:cNvPicPr preferRelativeResize="0"/>
          <p:nvPr/>
        </p:nvPicPr>
        <p:blipFill rotWithShape="1">
          <a:blip r:embed="rId4">
            <a:alphaModFix/>
          </a:blip>
          <a:srcRect l="4105" t="15865" r="4851" b="17211"/>
          <a:stretch/>
        </p:blipFill>
        <p:spPr>
          <a:xfrm>
            <a:off x="5949875" y="1525050"/>
            <a:ext cx="5433175" cy="327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89296" y="4"/>
            <a:ext cx="3539195" cy="167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42715" y="810057"/>
            <a:ext cx="7237251" cy="6047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47"/>
          <p:cNvPicPr preferRelativeResize="0"/>
          <p:nvPr/>
        </p:nvPicPr>
        <p:blipFill rotWithShape="1">
          <a:blip r:embed="rId7">
            <a:alphaModFix/>
          </a:blip>
          <a:srcRect l="64207" t="52728" r="15902" b="26196"/>
          <a:stretch/>
        </p:blipFill>
        <p:spPr>
          <a:xfrm rot="-679840">
            <a:off x="3605049" y="5332729"/>
            <a:ext cx="800899" cy="450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47"/>
          <p:cNvPicPr preferRelativeResize="0"/>
          <p:nvPr/>
        </p:nvPicPr>
        <p:blipFill rotWithShape="1">
          <a:blip r:embed="rId7">
            <a:alphaModFix/>
          </a:blip>
          <a:srcRect l="64207" t="52728" r="15902" b="26196"/>
          <a:stretch/>
        </p:blipFill>
        <p:spPr>
          <a:xfrm>
            <a:off x="9806675" y="1891937"/>
            <a:ext cx="873850" cy="491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48"/>
          <p:cNvPicPr preferRelativeResize="0"/>
          <p:nvPr/>
        </p:nvPicPr>
        <p:blipFill rotWithShape="1">
          <a:blip r:embed="rId3">
            <a:alphaModFix/>
          </a:blip>
          <a:srcRect l="1238" r="1227"/>
          <a:stretch/>
        </p:blipFill>
        <p:spPr>
          <a:xfrm>
            <a:off x="0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48"/>
          <p:cNvSpPr txBox="1"/>
          <p:nvPr/>
        </p:nvSpPr>
        <p:spPr>
          <a:xfrm>
            <a:off x="4869662" y="537249"/>
            <a:ext cx="2944800" cy="60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CO" sz="2400" b="1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MATERIAL PARA EL AULA</a:t>
            </a:r>
            <a:endParaRPr sz="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2" name="Google Shape;432;p48"/>
          <p:cNvPicPr preferRelativeResize="0"/>
          <p:nvPr/>
        </p:nvPicPr>
        <p:blipFill rotWithShape="1">
          <a:blip r:embed="rId4">
            <a:alphaModFix/>
          </a:blip>
          <a:srcRect l="-45606" t="-23561" r="-42150" b="-30543"/>
          <a:stretch/>
        </p:blipFill>
        <p:spPr>
          <a:xfrm>
            <a:off x="2675801" y="1515650"/>
            <a:ext cx="1013130" cy="60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8"/>
          <p:cNvPicPr preferRelativeResize="0"/>
          <p:nvPr/>
        </p:nvPicPr>
        <p:blipFill rotWithShape="1">
          <a:blip r:embed="rId4">
            <a:alphaModFix/>
          </a:blip>
          <a:srcRect l="-45606" t="-23561" r="-42150" b="-30543"/>
          <a:stretch/>
        </p:blipFill>
        <p:spPr>
          <a:xfrm>
            <a:off x="5835501" y="1515650"/>
            <a:ext cx="1013130" cy="60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48"/>
          <p:cNvPicPr preferRelativeResize="0"/>
          <p:nvPr/>
        </p:nvPicPr>
        <p:blipFill rotWithShape="1">
          <a:blip r:embed="rId4">
            <a:alphaModFix/>
          </a:blip>
          <a:srcRect l="-45606" t="-23561" r="-42150" b="-30543"/>
          <a:stretch/>
        </p:blipFill>
        <p:spPr>
          <a:xfrm>
            <a:off x="9062701" y="1515650"/>
            <a:ext cx="1013130" cy="60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89296" y="4"/>
            <a:ext cx="3539195" cy="167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48"/>
          <p:cNvPicPr preferRelativeResize="0"/>
          <p:nvPr/>
        </p:nvPicPr>
        <p:blipFill rotWithShape="1">
          <a:blip r:embed="rId6">
            <a:alphaModFix/>
          </a:blip>
          <a:srcRect l="64207" t="52728" r="15902" b="26196"/>
          <a:stretch/>
        </p:blipFill>
        <p:spPr>
          <a:xfrm>
            <a:off x="2807147" y="1513129"/>
            <a:ext cx="881774" cy="496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48"/>
          <p:cNvPicPr preferRelativeResize="0"/>
          <p:nvPr/>
        </p:nvPicPr>
        <p:blipFill rotWithShape="1">
          <a:blip r:embed="rId6">
            <a:alphaModFix/>
          </a:blip>
          <a:srcRect l="64207" t="52728" r="15902" b="26196"/>
          <a:stretch/>
        </p:blipFill>
        <p:spPr>
          <a:xfrm>
            <a:off x="5835497" y="1515653"/>
            <a:ext cx="881774" cy="496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48"/>
          <p:cNvPicPr preferRelativeResize="0"/>
          <p:nvPr/>
        </p:nvPicPr>
        <p:blipFill rotWithShape="1">
          <a:blip r:embed="rId6">
            <a:alphaModFix/>
          </a:blip>
          <a:srcRect l="64207" t="52728" r="15902" b="26196"/>
          <a:stretch/>
        </p:blipFill>
        <p:spPr>
          <a:xfrm>
            <a:off x="9160300" y="1513125"/>
            <a:ext cx="881779" cy="4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49"/>
          <p:cNvPicPr preferRelativeResize="0"/>
          <p:nvPr/>
        </p:nvPicPr>
        <p:blipFill rotWithShape="1">
          <a:blip r:embed="rId3">
            <a:alphaModFix/>
          </a:blip>
          <a:srcRect t="7344" b="7353"/>
          <a:stretch/>
        </p:blipFill>
        <p:spPr>
          <a:xfrm>
            <a:off x="-932933" y="0"/>
            <a:ext cx="14057866" cy="7372134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49"/>
          <p:cNvSpPr txBox="1"/>
          <p:nvPr/>
        </p:nvSpPr>
        <p:spPr>
          <a:xfrm>
            <a:off x="4330775" y="468700"/>
            <a:ext cx="3695400" cy="74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CO" sz="2400" b="1" i="0" u="none" strike="noStrike" cap="none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CARTELERÍA PARA EL CENTRO</a:t>
            </a:r>
            <a:endParaRPr sz="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p49"/>
          <p:cNvPicPr preferRelativeResize="0"/>
          <p:nvPr/>
        </p:nvPicPr>
        <p:blipFill rotWithShape="1">
          <a:blip r:embed="rId4">
            <a:alphaModFix/>
          </a:blip>
          <a:srcRect l="64207" t="52728" r="15902" b="26196"/>
          <a:stretch/>
        </p:blipFill>
        <p:spPr>
          <a:xfrm>
            <a:off x="2273450" y="5477725"/>
            <a:ext cx="682949" cy="38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9"/>
          <p:cNvPicPr preferRelativeResize="0"/>
          <p:nvPr/>
        </p:nvPicPr>
        <p:blipFill rotWithShape="1">
          <a:blip r:embed="rId4">
            <a:alphaModFix/>
          </a:blip>
          <a:srcRect l="64207" t="52728" r="15902" b="26196"/>
          <a:stretch/>
        </p:blipFill>
        <p:spPr>
          <a:xfrm>
            <a:off x="6496800" y="5477735"/>
            <a:ext cx="682949" cy="384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932921" y="4"/>
            <a:ext cx="3539195" cy="167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69855" y="4914900"/>
            <a:ext cx="3695700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50"/>
          <p:cNvPicPr preferRelativeResize="0"/>
          <p:nvPr/>
        </p:nvPicPr>
        <p:blipFill rotWithShape="1">
          <a:blip r:embed="rId3">
            <a:alphaModFix/>
          </a:blip>
          <a:srcRect t="2987"/>
          <a:stretch/>
        </p:blipFill>
        <p:spPr>
          <a:xfrm>
            <a:off x="-180400" y="-178900"/>
            <a:ext cx="14201001" cy="7150501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50"/>
          <p:cNvSpPr/>
          <p:nvPr/>
        </p:nvSpPr>
        <p:spPr>
          <a:xfrm>
            <a:off x="-749233" y="-178900"/>
            <a:ext cx="15066000" cy="18732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50"/>
          <p:cNvSpPr txBox="1"/>
          <p:nvPr/>
        </p:nvSpPr>
        <p:spPr>
          <a:xfrm>
            <a:off x="1327100" y="1577575"/>
            <a:ext cx="3665100" cy="51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CO" sz="2400" b="1" i="0" u="none" strike="noStrike" cap="non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PLACA EXTERIOR ACREDITATIVA</a:t>
            </a:r>
            <a:endParaRPr sz="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6" name="Google Shape;456;p50"/>
          <p:cNvPicPr preferRelativeResize="0"/>
          <p:nvPr/>
        </p:nvPicPr>
        <p:blipFill rotWithShape="1">
          <a:blip r:embed="rId4">
            <a:alphaModFix/>
          </a:blip>
          <a:srcRect l="64207" t="52728" r="15902" b="26196"/>
          <a:stretch/>
        </p:blipFill>
        <p:spPr>
          <a:xfrm>
            <a:off x="6125198" y="3445950"/>
            <a:ext cx="1315277" cy="7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89296" y="4"/>
            <a:ext cx="3539195" cy="167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1747089">
            <a:off x="9716330" y="3664750"/>
            <a:ext cx="3695700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1"/>
          <p:cNvSpPr txBox="1"/>
          <p:nvPr/>
        </p:nvSpPr>
        <p:spPr>
          <a:xfrm>
            <a:off x="621567" y="238267"/>
            <a:ext cx="3740100" cy="12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lang="es-CO" sz="5300" b="0" i="0" u="none" strike="noStrike" cap="none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rPr>
              <a:t>Sabuwona…</a:t>
            </a:r>
            <a:endParaRPr sz="5300" b="0" i="0" u="none" strike="noStrike" cap="none">
              <a:solidFill>
                <a:schemeClr val="accent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464" name="Google Shape;464;p51"/>
          <p:cNvSpPr txBox="1"/>
          <p:nvPr/>
        </p:nvSpPr>
        <p:spPr>
          <a:xfrm>
            <a:off x="9133100" y="5745533"/>
            <a:ext cx="3117900" cy="9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lang="es-CO" sz="5300" b="0" i="0" u="none" strike="noStrike" cap="none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rPr>
              <a:t>… shikona</a:t>
            </a:r>
            <a:endParaRPr sz="5300" b="0" i="0" u="none" strike="noStrike" cap="none">
              <a:solidFill>
                <a:schemeClr val="accent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465" name="Google Shape;465;p51"/>
          <p:cNvSpPr txBox="1"/>
          <p:nvPr/>
        </p:nvSpPr>
        <p:spPr>
          <a:xfrm>
            <a:off x="4491867" y="507600"/>
            <a:ext cx="4237200" cy="13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s-CO" sz="2700" b="0" i="0" u="none" strike="noStrike" cap="none">
                <a:solidFill>
                  <a:srgbClr val="0097B2"/>
                </a:solidFill>
                <a:latin typeface="Pacifico"/>
                <a:ea typeface="Pacifico"/>
                <a:cs typeface="Pacifico"/>
                <a:sym typeface="Pacifico"/>
              </a:rPr>
              <a:t>“te veo, eres importante para mí y te valoro”</a:t>
            </a:r>
            <a:endParaRPr sz="900" b="0" i="0" u="none" strike="noStrike" cap="none">
              <a:solidFill>
                <a:srgbClr val="0097B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6" name="Google Shape;466;p51"/>
          <p:cNvSpPr txBox="1"/>
          <p:nvPr/>
        </p:nvSpPr>
        <p:spPr>
          <a:xfrm>
            <a:off x="5115098" y="6003131"/>
            <a:ext cx="4237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s-CO" sz="2700" b="0" i="0" u="none" strike="noStrike" cap="none">
                <a:solidFill>
                  <a:srgbClr val="0097B2"/>
                </a:solidFill>
                <a:latin typeface="Pacifico"/>
                <a:ea typeface="Pacifico"/>
                <a:cs typeface="Pacifico"/>
                <a:sym typeface="Pacifico"/>
              </a:rPr>
              <a:t>“entonces yo existo para ti “</a:t>
            </a:r>
            <a:endParaRPr sz="900" b="0" i="0" u="none" strike="noStrike" cap="none">
              <a:solidFill>
                <a:srgbClr val="0097B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7" name="Google Shape;467;p51"/>
          <p:cNvSpPr txBox="1"/>
          <p:nvPr/>
        </p:nvSpPr>
        <p:spPr>
          <a:xfrm>
            <a:off x="4175825" y="2805900"/>
            <a:ext cx="6928500" cy="16563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s-CO" sz="4100" b="0" i="0" u="none" strike="noStrike" cap="none">
                <a:solidFill>
                  <a:srgbClr val="B45F06"/>
                </a:solidFill>
                <a:latin typeface="Pacifico"/>
                <a:ea typeface="Pacifico"/>
                <a:cs typeface="Pacifico"/>
                <a:sym typeface="Pacifico"/>
              </a:rPr>
              <a:t>Es el tiempo de los vínculos.</a:t>
            </a:r>
            <a:endParaRPr sz="4100" b="0" i="0" u="none" strike="noStrike" cap="none">
              <a:solidFill>
                <a:srgbClr val="B45F06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s-CO" sz="4100" b="0" i="0" u="none" strike="noStrike" cap="none">
                <a:solidFill>
                  <a:srgbClr val="B45F06"/>
                </a:solidFill>
                <a:latin typeface="Pacifico"/>
                <a:ea typeface="Pacifico"/>
                <a:cs typeface="Pacifico"/>
                <a:sym typeface="Pacifico"/>
              </a:rPr>
              <a:t>El tiempo de los abrazos</a:t>
            </a:r>
            <a:endParaRPr sz="2400" b="0" i="0" u="none" strike="noStrike" cap="non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68" name="Google Shape;468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9251" y="-2"/>
            <a:ext cx="4141750" cy="196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7164" y="2860700"/>
            <a:ext cx="5345476" cy="399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4925" y="714452"/>
            <a:ext cx="2342067" cy="246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721650">
            <a:off x="9591815" y="3927865"/>
            <a:ext cx="1729699" cy="2496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330772" cy="6936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19123" y="992450"/>
            <a:ext cx="5111645" cy="5943601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52"/>
          <p:cNvSpPr txBox="1"/>
          <p:nvPr/>
        </p:nvSpPr>
        <p:spPr>
          <a:xfrm>
            <a:off x="1344224" y="4016600"/>
            <a:ext cx="54270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lang="es-CO" sz="7700" b="1" i="0" u="none" strike="noStrike" cap="none">
                <a:solidFill>
                  <a:srgbClr val="183C6F"/>
                </a:solidFill>
                <a:latin typeface="Arial"/>
                <a:ea typeface="Arial"/>
                <a:cs typeface="Arial"/>
                <a:sym typeface="Arial"/>
              </a:rPr>
              <a:t>¡GRACIAS!</a:t>
            </a: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52"/>
          <p:cNvSpPr/>
          <p:nvPr/>
        </p:nvSpPr>
        <p:spPr>
          <a:xfrm>
            <a:off x="1376349" y="3731507"/>
            <a:ext cx="5047483" cy="97295"/>
          </a:xfrm>
          <a:prstGeom prst="rect">
            <a:avLst/>
          </a:prstGeom>
          <a:solidFill>
            <a:srgbClr val="183C6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0" name="Google Shape;480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919" y="5292092"/>
            <a:ext cx="5957185" cy="1083908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52"/>
          <p:cNvSpPr txBox="1"/>
          <p:nvPr/>
        </p:nvSpPr>
        <p:spPr>
          <a:xfrm>
            <a:off x="1376349" y="5579105"/>
            <a:ext cx="4191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0" i="0" u="none" strike="noStrike" cap="none">
                <a:solidFill>
                  <a:srgbClr val="183C6F"/>
                </a:solidFill>
                <a:latin typeface="Arial"/>
                <a:ea typeface="Arial"/>
                <a:cs typeface="Arial"/>
                <a:sym typeface="Arial"/>
              </a:rPr>
              <a:t>Juan Pedro Castellano Rico</a:t>
            </a:r>
            <a:endParaRPr sz="1900" b="0" i="0" u="none" strike="noStrike" cap="none">
              <a:solidFill>
                <a:srgbClr val="183C6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CO" sz="1900" b="1" i="0" u="none" strike="noStrike" cap="none">
                <a:solidFill>
                  <a:srgbClr val="183C6F"/>
                </a:solidFill>
                <a:latin typeface="Arial"/>
                <a:ea typeface="Arial"/>
                <a:cs typeface="Arial"/>
                <a:sym typeface="Arial"/>
              </a:rPr>
              <a:t>Director Fundación Edelvives</a:t>
            </a:r>
            <a:endParaRPr sz="1900" b="1" i="0" u="none" strike="noStrike" cap="none">
              <a:solidFill>
                <a:srgbClr val="183C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2" name="Google Shape;482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8029" y="338647"/>
            <a:ext cx="7156994" cy="3392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1127</Words>
  <Application>Microsoft Macintosh PowerPoint</Application>
  <PresentationFormat>Panorámica</PresentationFormat>
  <Paragraphs>162</Paragraphs>
  <Slides>39</Slides>
  <Notes>39</Notes>
  <HiddenSlides>0</HiddenSlides>
  <MMClips>1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52" baseType="lpstr">
      <vt:lpstr>Arial</vt:lpstr>
      <vt:lpstr>Lato</vt:lpstr>
      <vt:lpstr>Barlow Condensed</vt:lpstr>
      <vt:lpstr>Pacifico</vt:lpstr>
      <vt:lpstr>Libre Baskerville</vt:lpstr>
      <vt:lpstr>Calibri</vt:lpstr>
      <vt:lpstr>Abel</vt:lpstr>
      <vt:lpstr>Candara</vt:lpstr>
      <vt:lpstr>Open Sans</vt:lpstr>
      <vt:lpstr>Verdana</vt:lpstr>
      <vt:lpstr>Titillium Web</vt:lpstr>
      <vt:lpstr>Play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MARIA JOSE CARDENAS CARRILLO</cp:lastModifiedBy>
  <cp:revision>1</cp:revision>
  <dcterms:modified xsi:type="dcterms:W3CDTF">2025-06-06T16:07:10Z</dcterms:modified>
</cp:coreProperties>
</file>