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3" r:id="rId2"/>
    <p:sldMasterId id="2147483688" r:id="rId3"/>
  </p:sldMasterIdLst>
  <p:notesMasterIdLst>
    <p:notesMasterId r:id="rId24"/>
  </p:notesMasterIdLst>
  <p:sldIdLst>
    <p:sldId id="256" r:id="rId4"/>
    <p:sldId id="2145704319" r:id="rId5"/>
    <p:sldId id="259" r:id="rId6"/>
    <p:sldId id="2145704316" r:id="rId7"/>
    <p:sldId id="416" r:id="rId8"/>
    <p:sldId id="417" r:id="rId9"/>
    <p:sldId id="2923" r:id="rId10"/>
    <p:sldId id="2145704404" r:id="rId11"/>
    <p:sldId id="2145704403" r:id="rId12"/>
    <p:sldId id="352" r:id="rId13"/>
    <p:sldId id="2913" r:id="rId14"/>
    <p:sldId id="921" r:id="rId15"/>
    <p:sldId id="923" r:id="rId16"/>
    <p:sldId id="2912" r:id="rId17"/>
    <p:sldId id="2918" r:id="rId18"/>
    <p:sldId id="920" r:id="rId19"/>
    <p:sldId id="2914" r:id="rId20"/>
    <p:sldId id="2145704407" r:id="rId21"/>
    <p:sldId id="258" r:id="rId22"/>
    <p:sldId id="270" r:id="rId2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E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16"/>
    <p:restoredTop sz="91770"/>
  </p:normalViewPr>
  <p:slideViewPr>
    <p:cSldViewPr snapToGrid="0">
      <p:cViewPr varScale="1">
        <p:scale>
          <a:sx n="102" d="100"/>
          <a:sy n="102" d="100"/>
        </p:scale>
        <p:origin x="296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EC4592-235A-8949-B6B8-81D69581EAA8}" type="datetimeFigureOut">
              <a:rPr lang="es-ES" smtClean="0"/>
              <a:t>6/6/25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3991A-373C-6B4D-A898-4141A3B798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0300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B5470B57-8E00-0498-D1D5-2C2A6F858B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88CD988-3DBA-C643-87FE-9D191DEEF749}" type="slidenum">
              <a:rPr kumimoji="0" lang="es-ES" altLang="es-ES"/>
              <a:pPr>
                <a:spcBef>
                  <a:spcPct val="0"/>
                </a:spcBef>
              </a:pPr>
              <a:t>3</a:t>
            </a:fld>
            <a:endParaRPr kumimoji="0" lang="es-ES" altLang="es-E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C7867549-09DE-07E1-1219-E2B9772D64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59F1D9B6-A13E-7C1E-0907-F66773723E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Cada etapa de Occidente ha supuesto una encrucijada:</a:t>
            </a:r>
          </a:p>
          <a:p>
            <a:pPr eaLnBrk="1" hangingPunct="1"/>
            <a:r>
              <a:rPr lang="es-ES" altLang="es-ES" dirty="0"/>
              <a:t>1º Encuentro entre el </a:t>
            </a:r>
            <a:r>
              <a:rPr lang="es-ES" altLang="es-ES" dirty="0" err="1"/>
              <a:t>crisitianismo</a:t>
            </a:r>
            <a:r>
              <a:rPr lang="es-ES" altLang="es-ES" dirty="0"/>
              <a:t> y la Antigüedad: el </a:t>
            </a:r>
            <a:r>
              <a:rPr lang="es-ES" altLang="es-ES" dirty="0" err="1"/>
              <a:t>crisitanismo</a:t>
            </a:r>
            <a:r>
              <a:rPr lang="es-ES" altLang="es-ES" dirty="0"/>
              <a:t> signo de progreso</a:t>
            </a:r>
          </a:p>
          <a:p>
            <a:pPr eaLnBrk="1" hangingPunct="1"/>
            <a:r>
              <a:rPr lang="es-ES" altLang="es-ES" dirty="0"/>
              <a:t>2º </a:t>
            </a:r>
            <a:r>
              <a:rPr lang="es-ES" altLang="es-ES" dirty="0" err="1"/>
              <a:t>Antigñúedad</a:t>
            </a:r>
            <a:r>
              <a:rPr lang="es-ES" altLang="es-ES" dirty="0"/>
              <a:t> y el </a:t>
            </a:r>
            <a:r>
              <a:rPr lang="es-ES" altLang="es-ES" dirty="0" err="1"/>
              <a:t>crisiitanismo</a:t>
            </a:r>
            <a:r>
              <a:rPr lang="es-ES" altLang="es-ES" dirty="0"/>
              <a:t> </a:t>
            </a:r>
            <a:r>
              <a:rPr lang="es-ES" altLang="es-ES" dirty="0" err="1"/>
              <a:t>mediaval</a:t>
            </a:r>
            <a:r>
              <a:rPr lang="es-ES" altLang="es-ES" dirty="0"/>
              <a:t> La elección de navarra por la </a:t>
            </a:r>
            <a:r>
              <a:rPr lang="es-ES" altLang="es-ES" dirty="0" err="1"/>
              <a:t>crisitnadad</a:t>
            </a:r>
            <a:endParaRPr lang="es-ES" altLang="es-ES" dirty="0"/>
          </a:p>
          <a:p>
            <a:pPr eaLnBrk="1" hangingPunct="1"/>
            <a:r>
              <a:rPr lang="es-ES" altLang="es-ES" dirty="0"/>
              <a:t>3º De la Edad Media a la Moderna: el espíritu misionero de Francisco Javier</a:t>
            </a:r>
          </a:p>
          <a:p>
            <a:pPr eaLnBrk="1" hangingPunct="1"/>
            <a:r>
              <a:rPr lang="es-ES" altLang="es-ES" dirty="0"/>
              <a:t>4 la modernidad relativista, </a:t>
            </a:r>
            <a:r>
              <a:rPr lang="es-ES" altLang="es-ES" dirty="0" err="1"/>
              <a:t>arrtificila</a:t>
            </a:r>
            <a:r>
              <a:rPr lang="es-ES" altLang="es-ES" dirty="0"/>
              <a:t> , sin misterio y sin profundidad</a:t>
            </a:r>
          </a:p>
          <a:p>
            <a:pPr eaLnBrk="1" hangingPunct="1"/>
            <a:r>
              <a:rPr lang="es-ES" altLang="es-ES" dirty="0"/>
              <a:t>NO SE PUEDE CAMBIAR LO QUE NO SE AMA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991A-373C-6B4D-A898-4141A3B798D7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1729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991A-373C-6B4D-A898-4141A3B798D7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8261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991A-373C-6B4D-A898-4141A3B798D7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9576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FACFD709-E0C4-274F-89A1-F7625E6663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32"/>
          <a:stretch/>
        </p:blipFill>
        <p:spPr>
          <a:xfrm>
            <a:off x="8546888" y="1566102"/>
            <a:ext cx="2108623" cy="2045857"/>
          </a:xfrm>
          <a:prstGeom prst="rect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41000">
                <a:schemeClr val="accent3">
                  <a:lumMod val="40000"/>
                  <a:lumOff val="60000"/>
                </a:schemeClr>
              </a:gs>
              <a:gs pos="100000">
                <a:srgbClr val="0A3B3F"/>
              </a:gs>
            </a:gsLst>
            <a:lin ang="2520000" scaled="0"/>
          </a:gradFill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14984" y="2240359"/>
            <a:ext cx="10222992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0834" y="2553539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5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/>
          <a:lstStyle/>
          <a:p>
            <a:fld id="{83284890-85D2-4D7B-8EF5-15A9C1DB8F42}" type="datetimeFigureOut">
              <a:rPr lang="en-US" smtClean="0"/>
              <a:t>6/6/25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8039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/>
          <a:lstStyle/>
          <a:p>
            <a:fld id="{82F5661D-6934-4B32-B92C-470368BF1EC6}" type="datetimeFigureOut">
              <a:rPr lang="en-US" smtClean="0"/>
              <a:t>6/6/25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7311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Imagen que contiene dibujo&#10;&#10;Descripción generada automáticamente">
            <a:extLst>
              <a:ext uri="{FF2B5EF4-FFF2-40B4-BE49-F238E27FC236}">
                <a16:creationId xmlns:a16="http://schemas.microsoft.com/office/drawing/2014/main" id="{2DE9A9D5-4399-534D-897C-DB0DB085D6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32"/>
          <a:stretch/>
        </p:blipFill>
        <p:spPr>
          <a:xfrm>
            <a:off x="71436" y="4924319"/>
            <a:ext cx="1948824" cy="1890815"/>
          </a:xfrm>
          <a:prstGeom prst="rect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41000">
                <a:schemeClr val="accent3">
                  <a:lumMod val="40000"/>
                  <a:lumOff val="60000"/>
                </a:schemeClr>
              </a:gs>
              <a:gs pos="100000">
                <a:srgbClr val="0A3B3F"/>
              </a:gs>
            </a:gsLst>
            <a:lin ang="2520000" scaled="0"/>
          </a:gradFill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</p:spPr>
        <p:txBody>
          <a:bodyPr/>
          <a:lstStyle/>
          <a:p>
            <a:fld id="{C6F822A4-8DA6-4447-9B1F-C5DB58435268}" type="datetimeFigureOut">
              <a:rPr lang="en-US" smtClean="0"/>
              <a:t>6/6/25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8168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/>
          <a:lstStyle/>
          <a:p>
            <a:fld id="{E548D31E-DCDA-41A7-9C67-C4B11B94D21D}" type="datetimeFigureOut">
              <a:rPr lang="en-US" smtClean="0"/>
              <a:t>6/6/25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235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/>
          <a:lstStyle/>
          <a:p>
            <a:fld id="{9B3762C0-B258-48F1-ADE6-176B4174CCDD}" type="datetimeFigureOut">
              <a:rPr lang="en-US" smtClean="0"/>
              <a:t>6/6/25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9184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/>
          <a:lstStyle/>
          <a:p>
            <a:fld id="{677919A6-33EB-49BD-A62F-1FA56B9F9712}" type="datetimeFigureOut">
              <a:rPr lang="en-US" smtClean="0"/>
              <a:t>6/6/25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817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/>
          <a:lstStyle/>
          <a:p>
            <a:fld id="{CA4E7D1B-D673-4CF6-8672-009D42ABD2A0}" type="datetimeFigureOut">
              <a:rPr lang="en-US" smtClean="0"/>
              <a:t>6/6/25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291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Imagen que contiene dibujo&#10;&#10;Descripción generada automáticamente">
            <a:extLst>
              <a:ext uri="{FF2B5EF4-FFF2-40B4-BE49-F238E27FC236}">
                <a16:creationId xmlns:a16="http://schemas.microsoft.com/office/drawing/2014/main" id="{F8017FAD-D70B-2847-B4BC-3683F2E69B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308" y="6272784"/>
            <a:ext cx="1508955" cy="4841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/>
          <a:lstStyle/>
          <a:p>
            <a:fld id="{DA16AA21-1863-4931-97CB-99D0A168701B}" type="datetimeFigureOut">
              <a:rPr lang="en-US" smtClean="0"/>
              <a:t>6/6/25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803B7F0-B132-6609-1A32-EE2C1A6CE19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7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233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Imagen que contiene dibujo&#10;&#10;Descripción generada automáticamente">
            <a:extLst>
              <a:ext uri="{FF2B5EF4-FFF2-40B4-BE49-F238E27FC236}">
                <a16:creationId xmlns:a16="http://schemas.microsoft.com/office/drawing/2014/main" id="{F31643E0-BD6F-AB4A-8925-4AE4D15E9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308" y="6272784"/>
            <a:ext cx="1508955" cy="4841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/>
          <a:lstStyle/>
          <a:p>
            <a:fld id="{3772C379-9A7C-4C87-A116-CBE9F58B04C5}" type="datetimeFigureOut">
              <a:rPr lang="en-US" smtClean="0"/>
              <a:t>6/6/25</a:t>
            </a:fld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D150AF9-FFEA-DA7A-0AAF-7BAFFEDA6C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8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9869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/>
          <a:lstStyle/>
          <a:p>
            <a:fld id="{87157CC2-0FC8-4686-B024-99790E0F5162}" type="datetimeFigureOut">
              <a:rPr lang="en-US" smtClean="0"/>
              <a:t>6/6/25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725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/>
          <a:lstStyle/>
          <a:p>
            <a:fld id="{F6764DA5-CD3D-4590-A511-FCD3BC7A793E}" type="datetimeFigureOut">
              <a:rPr lang="en-US" smtClean="0"/>
              <a:t>6/6/25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0305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po índice blanco">
  <p:cSld name="1_tipo índice blanco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ctrTitle"/>
          </p:nvPr>
        </p:nvSpPr>
        <p:spPr>
          <a:xfrm>
            <a:off x="5056043" y="237437"/>
            <a:ext cx="68472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Open Sans"/>
              <a:buNone/>
              <a:defRPr sz="2400" b="1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ubTitle" idx="1"/>
          </p:nvPr>
        </p:nvSpPr>
        <p:spPr>
          <a:xfrm>
            <a:off x="593557" y="1467853"/>
            <a:ext cx="11309685" cy="43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3429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cxnSp>
        <p:nvCxnSpPr>
          <p:cNvPr id="3" name="Conector recto 2"/>
          <p:cNvCxnSpPr/>
          <p:nvPr userDrawn="1"/>
        </p:nvCxnSpPr>
        <p:spPr>
          <a:xfrm>
            <a:off x="288758" y="1106902"/>
            <a:ext cx="11614485" cy="0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77566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FACFD709-E0C4-274F-89A1-F7625E6663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32"/>
          <a:stretch/>
        </p:blipFill>
        <p:spPr>
          <a:xfrm>
            <a:off x="8546890" y="1566104"/>
            <a:ext cx="2108623" cy="2045857"/>
          </a:xfrm>
          <a:prstGeom prst="rect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41000">
                <a:schemeClr val="accent3">
                  <a:lumMod val="40000"/>
                  <a:lumOff val="60000"/>
                </a:schemeClr>
              </a:gs>
              <a:gs pos="100000">
                <a:srgbClr val="0A3B3F"/>
              </a:gs>
            </a:gsLst>
            <a:lin ang="2520000" scaled="0"/>
          </a:gradFill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920835" y="1346948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920835" y="4299698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1014984" y="2240359"/>
            <a:ext cx="10222992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0835" y="2553539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7200" cap="all" baseline="0">
                <a:blipFill dpi="0" rotWithShape="1">
                  <a:blip r:embed="rId5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1650">
                <a:solidFill>
                  <a:schemeClr val="tx1"/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64424" y="6272786"/>
            <a:ext cx="3273552" cy="365125"/>
          </a:xfrm>
          <a:prstGeom prst="rect">
            <a:avLst/>
          </a:prstGeom>
        </p:spPr>
        <p:txBody>
          <a:bodyPr/>
          <a:lstStyle/>
          <a:p>
            <a:fld id="{83284890-85D2-4D7B-8EF5-15A9C1DB8F42}" type="datetimeFigureOut">
              <a:rPr lang="en-US" smtClean="0"/>
              <a:t>6/6/25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1904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64424" y="6272786"/>
            <a:ext cx="3273552" cy="365125"/>
          </a:xfrm>
          <a:prstGeom prst="rect">
            <a:avLst/>
          </a:prstGeom>
        </p:spPr>
        <p:txBody>
          <a:bodyPr/>
          <a:lstStyle/>
          <a:p>
            <a:fld id="{82F5661D-6934-4B32-B92C-470368BF1EC6}" type="datetimeFigureOut">
              <a:rPr lang="en-US" smtClean="0"/>
              <a:t>6/6/25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0900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Imagen que contiene dibujo&#10;&#10;Descripción generada automáticamente">
            <a:extLst>
              <a:ext uri="{FF2B5EF4-FFF2-40B4-BE49-F238E27FC236}">
                <a16:creationId xmlns:a16="http://schemas.microsoft.com/office/drawing/2014/main" id="{2DE9A9D5-4399-534D-897C-DB0DB085D6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32"/>
          <a:stretch/>
        </p:blipFill>
        <p:spPr>
          <a:xfrm>
            <a:off x="71436" y="4924321"/>
            <a:ext cx="1948824" cy="1890815"/>
          </a:xfrm>
          <a:prstGeom prst="rect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41000">
                <a:schemeClr val="accent3">
                  <a:lumMod val="40000"/>
                  <a:lumOff val="60000"/>
                </a:schemeClr>
              </a:gs>
              <a:gs pos="100000">
                <a:srgbClr val="0A3B3F"/>
              </a:gs>
            </a:gsLst>
            <a:lin ang="2520000" scaled="0"/>
          </a:gradFill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5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8" y="6272786"/>
            <a:ext cx="2644309" cy="365125"/>
          </a:xfrm>
          <a:prstGeom prst="rect">
            <a:avLst/>
          </a:prstGeom>
        </p:spPr>
        <p:txBody>
          <a:bodyPr/>
          <a:lstStyle/>
          <a:p>
            <a:fld id="{C6F822A4-8DA6-4447-9B1F-C5DB58435268}" type="datetimeFigureOut">
              <a:rPr lang="en-US" smtClean="0"/>
              <a:t>6/6/25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6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1" y="2506133"/>
            <a:ext cx="1188299" cy="720332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7363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964424" y="6272786"/>
            <a:ext cx="3273552" cy="365125"/>
          </a:xfrm>
          <a:prstGeom prst="rect">
            <a:avLst/>
          </a:prstGeom>
        </p:spPr>
        <p:txBody>
          <a:bodyPr/>
          <a:lstStyle/>
          <a:p>
            <a:fld id="{E548D31E-DCDA-41A7-9C67-C4B11B94D21D}" type="datetimeFigureOut">
              <a:rPr lang="en-US" smtClean="0"/>
              <a:t>6/6/25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11128" y="6272786"/>
            <a:ext cx="64008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8405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1500" b="1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1500" b="1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964424" y="6272786"/>
            <a:ext cx="3273552" cy="365125"/>
          </a:xfrm>
          <a:prstGeom prst="rect">
            <a:avLst/>
          </a:prstGeom>
        </p:spPr>
        <p:txBody>
          <a:bodyPr/>
          <a:lstStyle/>
          <a:p>
            <a:fld id="{9B3762C0-B258-48F1-ADE6-176B4174CCDD}" type="datetimeFigureOut">
              <a:rPr lang="en-US" smtClean="0"/>
              <a:t>6/6/25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311128" y="6272786"/>
            <a:ext cx="64008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5378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964424" y="6272786"/>
            <a:ext cx="3273552" cy="365125"/>
          </a:xfrm>
          <a:prstGeom prst="rect">
            <a:avLst/>
          </a:prstGeom>
        </p:spPr>
        <p:txBody>
          <a:bodyPr/>
          <a:lstStyle/>
          <a:p>
            <a:fld id="{677919A6-33EB-49BD-A62F-1FA56B9F9712}" type="datetimeFigureOut">
              <a:rPr lang="en-US" smtClean="0"/>
              <a:t>6/6/25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11128" y="6272786"/>
            <a:ext cx="64008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4657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964424" y="6272786"/>
            <a:ext cx="3273552" cy="365125"/>
          </a:xfrm>
          <a:prstGeom prst="rect">
            <a:avLst/>
          </a:prstGeom>
        </p:spPr>
        <p:txBody>
          <a:bodyPr/>
          <a:lstStyle/>
          <a:p>
            <a:fld id="{CA4E7D1B-D673-4CF6-8672-009D42ABD2A0}" type="datetimeFigureOut">
              <a:rPr lang="en-US" smtClean="0"/>
              <a:t>6/6/25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11128" y="6272786"/>
            <a:ext cx="64008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886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Imagen que contiene dibujo&#10;&#10;Descripción generada automáticamente">
            <a:extLst>
              <a:ext uri="{FF2B5EF4-FFF2-40B4-BE49-F238E27FC236}">
                <a16:creationId xmlns:a16="http://schemas.microsoft.com/office/drawing/2014/main" id="{F8017FAD-D70B-2847-B4BC-3683F2E69B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309" y="6272786"/>
            <a:ext cx="1508955" cy="4841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24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05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964424" y="6272786"/>
            <a:ext cx="3273552" cy="365125"/>
          </a:xfrm>
          <a:prstGeom prst="rect">
            <a:avLst/>
          </a:prstGeom>
        </p:spPr>
        <p:txBody>
          <a:bodyPr/>
          <a:lstStyle/>
          <a:p>
            <a:fld id="{DA16AA21-1863-4931-97CB-99D0A168701B}" type="datetimeFigureOut">
              <a:rPr lang="en-US" smtClean="0"/>
              <a:t>6/6/25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B71472F-CBAC-4D11-8176-53FDE15569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7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153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Imagen que contiene dibujo&#10;&#10;Descripción generada automáticamente">
            <a:extLst>
              <a:ext uri="{FF2B5EF4-FFF2-40B4-BE49-F238E27FC236}">
                <a16:creationId xmlns:a16="http://schemas.microsoft.com/office/drawing/2014/main" id="{F31643E0-BD6F-AB4A-8925-4AE4D15E9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309" y="6272786"/>
            <a:ext cx="1508955" cy="4841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24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05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964424" y="6272786"/>
            <a:ext cx="3273552" cy="365125"/>
          </a:xfrm>
          <a:prstGeom prst="rect">
            <a:avLst/>
          </a:prstGeom>
        </p:spPr>
        <p:txBody>
          <a:bodyPr/>
          <a:lstStyle/>
          <a:p>
            <a:fld id="{3772C379-9A7C-4C87-A116-CBE9F58B04C5}" type="datetimeFigureOut">
              <a:rPr lang="en-US" smtClean="0"/>
              <a:t>6/6/25</a:t>
            </a:fld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1AE916E-45AB-C026-B187-EECC07606B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7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9435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64424" y="6272786"/>
            <a:ext cx="3273552" cy="365125"/>
          </a:xfrm>
          <a:prstGeom prst="rect">
            <a:avLst/>
          </a:prstGeom>
        </p:spPr>
        <p:txBody>
          <a:bodyPr/>
          <a:lstStyle/>
          <a:p>
            <a:fld id="{87157CC2-0FC8-4686-B024-99790E0F5162}" type="datetimeFigureOut">
              <a:rPr lang="en-US" smtClean="0"/>
              <a:t>6/6/25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11128" y="6272786"/>
            <a:ext cx="64008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8015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1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64424" y="6272786"/>
            <a:ext cx="3273552" cy="365125"/>
          </a:xfrm>
          <a:prstGeom prst="rect">
            <a:avLst/>
          </a:prstGeom>
        </p:spPr>
        <p:txBody>
          <a:bodyPr/>
          <a:lstStyle/>
          <a:p>
            <a:fld id="{F6764DA5-CD3D-4590-A511-FCD3BC7A793E}" type="datetimeFigureOut">
              <a:rPr lang="en-US" smtClean="0"/>
              <a:t>6/6/25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11128" y="6272786"/>
            <a:ext cx="640080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0721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po índice blanco">
  <p:cSld name="1_tipo índice blanco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ctrTitle"/>
          </p:nvPr>
        </p:nvSpPr>
        <p:spPr>
          <a:xfrm>
            <a:off x="5056043" y="237437"/>
            <a:ext cx="68472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Open Sans"/>
              <a:buNone/>
              <a:defRPr sz="1800" b="1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35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35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35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35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35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35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35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350"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ubTitle" idx="1"/>
          </p:nvPr>
        </p:nvSpPr>
        <p:spPr>
          <a:xfrm>
            <a:off x="593557" y="1467855"/>
            <a:ext cx="11309685" cy="43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257175" marR="0" lvl="0" indent="-25717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Char char="•"/>
              <a:defRPr sz="1500" b="0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cxnSp>
        <p:nvCxnSpPr>
          <p:cNvPr id="3" name="Conector recto 2"/>
          <p:cNvCxnSpPr/>
          <p:nvPr userDrawn="1"/>
        </p:nvCxnSpPr>
        <p:spPr>
          <a:xfrm>
            <a:off x="288759" y="1106902"/>
            <a:ext cx="11614485" cy="0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3059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3C477BD-5831-3541-AE48-12A8F89DE578}" type="datetimeFigureOut">
              <a:rPr lang="es-ES" smtClean="0">
                <a:solidFill>
                  <a:srgbClr val="000000"/>
                </a:solidFill>
              </a:rPr>
              <a:pPr/>
              <a:t>6/6/25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EFC14DF1-0DA4-1148-9424-407E6DC92916}" type="slidenum">
              <a:rPr lang="es-ES" smtClean="0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6362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LO 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92487" y="619128"/>
            <a:ext cx="9477024" cy="10628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_tradnl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10792617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2E9CB4-C6A7-2117-12EA-159589A46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303DC0-2276-B148-0040-93F845A0C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157CB9-A4D0-9235-CC8C-21F3171A5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9FFAE5-713A-32DC-000C-CEAE84B30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A96DA8-E65F-362B-D517-551BC5AB8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31740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E33064-3667-74CC-54D8-397A67F3C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6B82CF-BF2D-4FA2-579E-E2502CB95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928E39-3C98-74F4-CDF1-EBB05434C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B1CBEC-55CA-1E0F-D7CF-F3D39E111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181556-B3CC-AB85-883A-EE3E64DB4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310236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023BC-3973-9BBA-A99E-87D48F172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06E5AF-E277-6736-A668-915EC662E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2CCC21-9771-3794-E315-A4B16EF1A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69A0ED-F04B-3345-C48E-F69073BBA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8D865A-2567-6981-D0FF-C7AF0F374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55617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240927-D998-FE1F-80AF-D7E6D5E0D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ADD9CC-8B57-A1CD-137C-DD4DFFFB5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A627D65-3A77-0592-22B8-89975FD72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FED5CC-161A-22A4-BA82-7ED7AC41A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AA761E-9454-4DE2-F258-D5877FD4B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961093-CA60-B20E-CC70-8920B558E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755032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FD3CE3-319A-A4E2-27AA-9730520E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730E07B-3841-E301-D31B-2F9A9ECDAF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5BF9D37-4D4D-5CAB-259E-077D97DAE8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1EAA0B-E09A-EC89-68C1-89411ECD0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96D03C5-C66B-59BD-870D-9D90748E30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DE5756B-F9D2-862C-D349-01D844A90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F25931D-94EA-7911-4E8B-8701F1A74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116A8FB-F4C7-2FF5-CB93-1F35EF1AE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229656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18F3FF-AB67-F66B-686F-942AEBB2C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F375348-CAE1-3B22-52D1-83324EC7F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35A7187-335A-53CE-46E5-84BABA3F1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F3391C5-6D69-30BD-0FB4-04DCA74A7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814842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7000847-FE53-19E3-138F-7488F74F2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BD70D31-1770-F188-BEF8-B2086C87E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3533CEF-8F62-1985-6803-362884578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238536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C19CB3-889C-134B-77AD-3861D9B7C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DCFB70-325B-C8EA-2359-27AC77940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01918D8-ABBE-0B8A-49A6-0844B0B1B3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76A8A93-F67C-C6E7-A90B-E5BA5A3AF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0EF8D02-BBA6-47C5-8739-C3097C3E4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B744E4-4D6B-5253-39B4-116B9A802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39793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4C6D54-48B9-29BF-4C33-158B0975A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C30DE2A-409F-D724-4254-54CEDDFDE7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B394E5-9C51-54B3-1254-FAB9813BD1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A5EA71C-0D57-44CA-8F97-CC8323460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CD576F9-CC1F-828E-A880-41D9D84CD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391665-90D8-D4B7-CC54-17FF8DDFA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049325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38FB82-4944-B879-4C63-5B4E4FC10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37F2766-4AA1-B257-648D-CBC96B5B4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75A2A9-0686-6542-A4BD-025823DC1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9930B2-93B5-146A-EAA6-30CBB3C1A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4F08CF-D052-D4B9-2302-9283EC737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9534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B03D921-5F39-148B-DE7A-B38D42A34B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8B8D930-BA35-6B0A-E2B6-FDCBB00D09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FC441F-84C3-775C-A228-9DBF13BA6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6/06/25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9DE5C2-A0CA-1AD5-272D-CE47D42A1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463068-8C7D-97A0-01D7-98CDBC158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211910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Imagen 10" descr="Imagen que contiene dibujo&#10;&#10;Descripción generada automáticamente">
            <a:extLst>
              <a:ext uri="{FF2B5EF4-FFF2-40B4-BE49-F238E27FC236}">
                <a16:creationId xmlns:a16="http://schemas.microsoft.com/office/drawing/2014/main" id="{92CB1C78-8916-214A-9C00-FAEE8EBEE5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308" y="6272784"/>
            <a:ext cx="1508955" cy="48412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8453BEB-1CCA-35BF-5AB2-3A048465226E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72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6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Imagen 10" descr="Imagen que contiene dibujo&#10;&#10;Descripción generada automáticamente">
            <a:extLst>
              <a:ext uri="{FF2B5EF4-FFF2-40B4-BE49-F238E27FC236}">
                <a16:creationId xmlns:a16="http://schemas.microsoft.com/office/drawing/2014/main" id="{92CB1C78-8916-214A-9C00-FAEE8EBEE5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702" y="6318708"/>
            <a:ext cx="1469562" cy="4382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01CE404-7B64-0867-C96D-A3D8FB59924C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alphaModFix amt="6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46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</p:sldLayoutIdLst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kern="1200" cap="all" baseline="0">
          <a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0000"/>
        </a:lnSpc>
        <a:spcBef>
          <a:spcPts val="9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7CB8C87-58E9-D31F-4464-A78D90657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C10FDB-4061-4BE9-162F-386571514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0056C6-2729-A772-B54E-404B016827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A24844-B18F-9147-9034-FD78EF7C6AC7}" type="datetimeFigureOut">
              <a:rPr lang="es-CO" smtClean="0"/>
              <a:t>6/06/25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092B29-8784-D36A-B919-29428C3B7F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C0067E-38BB-3612-CD66-8A6AAF8910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A59A3A3-A010-0A1A-1061-4A92C473926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296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15.pn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8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8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5.png"/><Relationship Id="rId4" Type="http://schemas.openxmlformats.org/officeDocument/2006/relationships/image" Target="../media/image4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1.PNG"/><Relationship Id="rId5" Type="http://schemas.openxmlformats.org/officeDocument/2006/relationships/image" Target="../media/image12.emf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AC2ADC9-CF9F-0E41-305A-866303D2A7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42565D-3019-8296-0400-261137132D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607" y="224652"/>
            <a:ext cx="5896789" cy="279544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A4E4863-924D-DE1B-3F62-64FAF1E2430F}"/>
              </a:ext>
            </a:extLst>
          </p:cNvPr>
          <p:cNvSpPr txBox="1"/>
          <p:nvPr/>
        </p:nvSpPr>
        <p:spPr>
          <a:xfrm>
            <a:off x="101482" y="3282235"/>
            <a:ext cx="5760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dirty="0">
                <a:solidFill>
                  <a:srgbClr val="0070C0"/>
                </a:solidFill>
              </a:rPr>
              <a:t>¿CÓMO INVOLUCRAR A LAS FAMILIAS EN LA EDUCACIÓN EMOCIONAL Y ESPIRITUAL DE SUS NIÑOS Y NIÑAS?</a:t>
            </a:r>
            <a:endParaRPr kumimoji="0" lang="es-CO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DK Jalebi" panose="02000000000000000000" pitchFamily="2" charset="77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F40F7C8-3ACD-169E-08D5-FE4D667E336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41286"/>
            <a:ext cx="7891115" cy="143578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B92675A-751F-37C0-0FA1-99BBE0C228AA}"/>
              </a:ext>
            </a:extLst>
          </p:cNvPr>
          <p:cNvSpPr txBox="1"/>
          <p:nvPr/>
        </p:nvSpPr>
        <p:spPr>
          <a:xfrm>
            <a:off x="737824" y="4936121"/>
            <a:ext cx="4439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2400" dirty="0">
                <a:solidFill>
                  <a:srgbClr val="183C6F"/>
                </a:solidFill>
                <a:latin typeface="DK Jalebi" panose="02000000000000000000" pitchFamily="2" charset="77"/>
              </a:rPr>
              <a:t>Carmen Pellicer Iborra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2400" dirty="0">
                <a:solidFill>
                  <a:srgbClr val="183C6F"/>
                </a:solidFill>
                <a:latin typeface="DK Jalebi" panose="02000000000000000000" pitchFamily="2" charset="77"/>
              </a:rPr>
              <a:t>Presidenta Fundación </a:t>
            </a:r>
            <a:r>
              <a:rPr lang="es-CO" sz="2400" dirty="0" err="1">
                <a:solidFill>
                  <a:srgbClr val="183C6F"/>
                </a:solidFill>
                <a:latin typeface="DK Jalebi" panose="02000000000000000000" pitchFamily="2" charset="77"/>
              </a:rPr>
              <a:t>Trilema</a:t>
            </a:r>
            <a:r>
              <a:rPr lang="es-CO" sz="2400" dirty="0">
                <a:solidFill>
                  <a:srgbClr val="183C6F"/>
                </a:solidFill>
                <a:latin typeface="DK Jalebi" panose="02000000000000000000" pitchFamily="2" charset="77"/>
              </a:rPr>
              <a:t> </a:t>
            </a:r>
            <a:endParaRPr kumimoji="0" lang="es-CO" sz="2400" b="0" i="0" u="none" strike="noStrike" kern="1200" cap="none" spc="0" normalizeH="0" baseline="0" noProof="0" dirty="0">
              <a:ln>
                <a:noFill/>
              </a:ln>
              <a:solidFill>
                <a:srgbClr val="183C6F"/>
              </a:solidFill>
              <a:effectLst/>
              <a:uLnTx/>
              <a:uFillTx/>
              <a:latin typeface="DK Jalebi" panose="02000000000000000000" pitchFamily="2" charset="77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DC3CA645-124C-C45E-3CB7-31E29AEEBE0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721654">
            <a:off x="8548621" y="-999904"/>
            <a:ext cx="3581649" cy="516939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EA83411-FCB7-E8F6-D98A-B31BE436C30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7481" y="1264307"/>
            <a:ext cx="8186781" cy="567175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E9BF1CD-DE9F-A758-0C48-AEA717FDBBA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7534" y="4797126"/>
            <a:ext cx="2960219" cy="31128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C929262-F114-70FD-AF01-9411650E95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81260" y="5570941"/>
            <a:ext cx="3695700" cy="16383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24C1251-FD84-9E59-F44A-35EB6D274C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45349" y="5895108"/>
            <a:ext cx="2451757" cy="105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504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688B882-B404-83D5-FAA0-9CA8D8211A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6066504" y="51979"/>
            <a:ext cx="6176186" cy="11176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E266A41-4318-9EA6-45D1-EC9CA03E4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7946" y="-106211"/>
            <a:ext cx="5791200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s-ES" sz="4000" dirty="0">
                <a:solidFill>
                  <a:schemeClr val="bg1"/>
                </a:solidFill>
              </a:rPr>
              <a:t>¿Qué nos preguntamos hoy?</a:t>
            </a:r>
          </a:p>
        </p:txBody>
      </p:sp>
      <p:pic>
        <p:nvPicPr>
          <p:cNvPr id="5" name="Imagen 4" descr="Imagen que contiene persona, interior, niño, pequeño&#10;&#10;El contenido generado por IA puede ser incorrecto.">
            <a:extLst>
              <a:ext uri="{FF2B5EF4-FFF2-40B4-BE49-F238E27FC236}">
                <a16:creationId xmlns:a16="http://schemas.microsoft.com/office/drawing/2014/main" id="{5ECA1F14-8CE8-4C05-A2AF-303B9278C0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216" b="2"/>
          <a:stretch>
            <a:fillRect/>
          </a:stretch>
        </p:blipFill>
        <p:spPr>
          <a:xfrm rot="5400000">
            <a:off x="-395747" y="395748"/>
            <a:ext cx="6857999" cy="6066502"/>
          </a:xfrm>
          <a:prstGeom prst="rect">
            <a:avLst/>
          </a:prstGeom>
          <a:effectLst>
            <a:softEdge rad="196918"/>
          </a:effec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0A3A4D-4362-EF89-EA78-EC3B03261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498" y="1327769"/>
            <a:ext cx="6233648" cy="5354865"/>
          </a:xfrm>
        </p:spPr>
        <p:txBody>
          <a:bodyPr>
            <a:noAutofit/>
          </a:bodyPr>
          <a:lstStyle/>
          <a:p>
            <a:r>
              <a:rPr lang="es-ES" sz="1800" dirty="0"/>
              <a:t>ESPACIOS NUEVOS PARA EL </a:t>
            </a:r>
            <a:r>
              <a:rPr lang="es-ES" sz="1800" b="1" dirty="0"/>
              <a:t>TESTIMONIO</a:t>
            </a:r>
          </a:p>
          <a:p>
            <a:r>
              <a:rPr lang="es-ES" sz="1800" dirty="0"/>
              <a:t>CULTIVAR </a:t>
            </a:r>
            <a:r>
              <a:rPr lang="es-ES" sz="1800" b="1" dirty="0"/>
              <a:t>EMOCIONES POSITIVAS</a:t>
            </a:r>
          </a:p>
          <a:p>
            <a:r>
              <a:rPr lang="es-ES" sz="1800" dirty="0"/>
              <a:t>ENTRENAR LA </a:t>
            </a:r>
            <a:r>
              <a:rPr lang="es-ES" sz="1800" b="1" dirty="0"/>
              <a:t>AUTORREGULACIÓN</a:t>
            </a:r>
            <a:r>
              <a:rPr lang="es-ES" sz="1800" dirty="0"/>
              <a:t>/AUTONOMÍA</a:t>
            </a:r>
          </a:p>
          <a:p>
            <a:r>
              <a:rPr lang="es-ES" sz="1800" dirty="0"/>
              <a:t>¿COMO SE APRENDEN LOS </a:t>
            </a:r>
            <a:r>
              <a:rPr lang="es-ES" sz="1800" b="1" dirty="0"/>
              <a:t>HÁBITOS</a:t>
            </a:r>
          </a:p>
          <a:p>
            <a:pPr lvl="2"/>
            <a:r>
              <a:rPr lang="es-ES" sz="1800" dirty="0"/>
              <a:t>De las emociones a los sentimientos</a:t>
            </a:r>
          </a:p>
          <a:p>
            <a:pPr lvl="2"/>
            <a:r>
              <a:rPr lang="es-ES" sz="1800" dirty="0"/>
              <a:t>De los valores a las virtudes</a:t>
            </a:r>
          </a:p>
          <a:p>
            <a:r>
              <a:rPr lang="es-ES" sz="1800" dirty="0"/>
              <a:t>COMUNIDADES Y </a:t>
            </a:r>
            <a:r>
              <a:rPr lang="es-ES" sz="1800" b="1" dirty="0"/>
              <a:t>COMUNIÓN EDUCATIVA</a:t>
            </a:r>
            <a:r>
              <a:rPr lang="es-ES" sz="1800" dirty="0"/>
              <a:t>, el siempre difícil equilibrio entre la familia y la escuela. </a:t>
            </a:r>
          </a:p>
          <a:p>
            <a:r>
              <a:rPr lang="es-ES" dirty="0"/>
              <a:t>SE APRENDER A AMAR, pero ¿</a:t>
            </a:r>
            <a:r>
              <a:rPr lang="es-ES" b="1" dirty="0"/>
              <a:t>Qué NO se puede enseñar en la escuela?</a:t>
            </a:r>
          </a:p>
          <a:p>
            <a:r>
              <a:rPr lang="es-ES" dirty="0"/>
              <a:t>CÓMO SE NUTRE LA </a:t>
            </a:r>
            <a:r>
              <a:rPr lang="es-ES" b="1" dirty="0"/>
              <a:t>MEMORIA PROFUNDA</a:t>
            </a:r>
            <a:r>
              <a:rPr lang="es-ES" dirty="0"/>
              <a:t>:         </a:t>
            </a:r>
            <a:r>
              <a:rPr lang="es-ES" b="1" dirty="0"/>
              <a:t>8 claves </a:t>
            </a:r>
            <a:r>
              <a:rPr lang="es-ES" dirty="0"/>
              <a:t>para compartir con las familias</a:t>
            </a:r>
          </a:p>
          <a:p>
            <a:pPr lvl="2"/>
            <a:r>
              <a:rPr lang="es-ES" sz="1800" dirty="0"/>
              <a:t>Experiencias para aprender a amar</a:t>
            </a:r>
          </a:p>
          <a:p>
            <a:pPr lvl="2"/>
            <a:r>
              <a:rPr lang="es-ES" sz="1800" dirty="0"/>
              <a:t>Experiencias para aprender a contemplar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C4301BF-00BA-6266-E5D3-C196CF6B7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785" y="6185318"/>
            <a:ext cx="2050891" cy="67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13211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5E5AD42-E1F3-B2EB-BF90-A8F821AE2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4803" y="-212942"/>
            <a:ext cx="2299018" cy="2417524"/>
          </a:xfrm>
          <a:prstGeom prst="rect">
            <a:avLst/>
          </a:prstGeom>
        </p:spPr>
      </p:pic>
      <p:sp>
        <p:nvSpPr>
          <p:cNvPr id="31745" name="Rectangle 2">
            <a:extLst>
              <a:ext uri="{FF2B5EF4-FFF2-40B4-BE49-F238E27FC236}">
                <a16:creationId xmlns:a16="http://schemas.microsoft.com/office/drawing/2014/main" id="{57D1612C-0CEC-A4DA-3271-F63486F179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1277" y="116967"/>
            <a:ext cx="11972544" cy="1609344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ES" b="1" dirty="0"/>
              <a:t>ESPACIOS NUEVOS PARA EL TESTIMONIO</a:t>
            </a:r>
            <a:br>
              <a:rPr lang="es-ES" altLang="es-ES" b="1" dirty="0"/>
            </a:br>
            <a:r>
              <a:rPr lang="es-ES" altLang="es-ES" b="1" dirty="0"/>
              <a:t>…</a:t>
            </a:r>
            <a:r>
              <a:rPr lang="es-ES" altLang="es-ES" b="1" cap="none" dirty="0"/>
              <a:t>Las familias están cambiando</a:t>
            </a:r>
            <a:endParaRPr lang="es-ES" altLang="es-ES" b="1" dirty="0"/>
          </a:p>
        </p:txBody>
      </p:sp>
      <p:pic>
        <p:nvPicPr>
          <p:cNvPr id="5" name="Imagen 4" descr="Imagen que contiene interior, edificio, silla, tabla&#10;&#10;El contenido generado por IA puede ser incorrecto.">
            <a:extLst>
              <a:ext uri="{FF2B5EF4-FFF2-40B4-BE49-F238E27FC236}">
                <a16:creationId xmlns:a16="http://schemas.microsoft.com/office/drawing/2014/main" id="{086ACFCA-70B2-11FD-1C86-F0A20CB6A2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203" b="-3"/>
          <a:stretch>
            <a:fillRect/>
          </a:stretch>
        </p:blipFill>
        <p:spPr>
          <a:xfrm>
            <a:off x="2878618" y="3828798"/>
            <a:ext cx="2499151" cy="1977302"/>
          </a:xfrm>
          <a:prstGeom prst="rect">
            <a:avLst/>
          </a:prstGeom>
        </p:spPr>
      </p:pic>
      <p:pic>
        <p:nvPicPr>
          <p:cNvPr id="3" name="Imagen 2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6AB98468-89EE-42AD-77DD-6E2A308A36A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59" r="-3" b="-3"/>
          <a:stretch>
            <a:fillRect/>
          </a:stretch>
        </p:blipFill>
        <p:spPr>
          <a:xfrm>
            <a:off x="169161" y="1781102"/>
            <a:ext cx="2515054" cy="1916158"/>
          </a:xfrm>
          <a:prstGeom prst="rect">
            <a:avLst/>
          </a:prstGeom>
        </p:spPr>
      </p:pic>
      <p:pic>
        <p:nvPicPr>
          <p:cNvPr id="11" name="Imagen 10" descr="Imagen que contiene interior, edificio, tabla, cuarto&#10;&#10;El contenido generado por IA puede ser incorrecto.">
            <a:extLst>
              <a:ext uri="{FF2B5EF4-FFF2-40B4-BE49-F238E27FC236}">
                <a16:creationId xmlns:a16="http://schemas.microsoft.com/office/drawing/2014/main" id="{B514B4DE-7123-3D67-B074-E7FC9B6AA79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286" r="32482" b="1"/>
          <a:stretch>
            <a:fillRect/>
          </a:stretch>
        </p:blipFill>
        <p:spPr>
          <a:xfrm rot="5400000">
            <a:off x="399998" y="3559923"/>
            <a:ext cx="2053380" cy="2515053"/>
          </a:xfrm>
          <a:prstGeom prst="rect">
            <a:avLst/>
          </a:prstGeom>
        </p:spPr>
      </p:pic>
      <p:pic>
        <p:nvPicPr>
          <p:cNvPr id="9" name="Imagen 8" descr="Un mostrador con comida&#10;&#10;El contenido generado por IA puede ser incorrecto.">
            <a:extLst>
              <a:ext uri="{FF2B5EF4-FFF2-40B4-BE49-F238E27FC236}">
                <a16:creationId xmlns:a16="http://schemas.microsoft.com/office/drawing/2014/main" id="{1B3E6043-E6B0-DEEC-94CD-6CBEEAB59C7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9134" r="31905" b="6"/>
          <a:stretch>
            <a:fillRect/>
          </a:stretch>
        </p:blipFill>
        <p:spPr>
          <a:xfrm rot="5400000">
            <a:off x="3147495" y="1481653"/>
            <a:ext cx="1977302" cy="2515056"/>
          </a:xfrm>
          <a:prstGeom prst="rect">
            <a:avLst/>
          </a:prstGeom>
        </p:spPr>
      </p:pic>
      <p:sp>
        <p:nvSpPr>
          <p:cNvPr id="31746" name="Rectangle 3">
            <a:extLst>
              <a:ext uri="{FF2B5EF4-FFF2-40B4-BE49-F238E27FC236}">
                <a16:creationId xmlns:a16="http://schemas.microsoft.com/office/drawing/2014/main" id="{C359C9D3-0D27-F08C-68C1-083F37A62E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94487" y="1519046"/>
            <a:ext cx="6789334" cy="4543425"/>
          </a:xfrm>
        </p:spPr>
        <p:txBody>
          <a:bodyPr>
            <a:noAutofit/>
          </a:bodyPr>
          <a:lstStyle/>
          <a:p>
            <a:pPr eaLnBrk="1" hangingPunct="1">
              <a:buFont typeface="Wingdings" pitchFamily="2" charset="2"/>
              <a:buNone/>
            </a:pPr>
            <a:endParaRPr lang="es-ES" altLang="es-ES" sz="1800" dirty="0"/>
          </a:p>
          <a:p>
            <a:pPr eaLnBrk="1" hangingPunct="1"/>
            <a:r>
              <a:rPr lang="es-ES" altLang="es-ES" sz="1800" dirty="0"/>
              <a:t>Desorientación en la creación de un  </a:t>
            </a:r>
            <a:r>
              <a:rPr lang="es-ES" altLang="es-ES" sz="1800" b="1" dirty="0"/>
              <a:t>nuevo modelo familiar</a:t>
            </a:r>
            <a:r>
              <a:rPr lang="es-ES" altLang="es-ES" sz="1800" dirty="0"/>
              <a:t>: vivienda, inestabilidad laboral, emigración, separaciones, abuelos...</a:t>
            </a:r>
          </a:p>
          <a:p>
            <a:pPr eaLnBrk="1" hangingPunct="1"/>
            <a:r>
              <a:rPr lang="es-ES" altLang="es-ES" sz="1800" b="1" dirty="0"/>
              <a:t>Ceder el testigo</a:t>
            </a:r>
            <a:r>
              <a:rPr lang="es-ES" altLang="es-ES" sz="1800" dirty="0"/>
              <a:t>: Cambiar los modelos de paternidad: no son solo roles. Revisar la relación parental: Aumentar el tiempo con ellos…</a:t>
            </a:r>
          </a:p>
          <a:p>
            <a:pPr eaLnBrk="1" hangingPunct="1"/>
            <a:r>
              <a:rPr lang="es-ES" altLang="es-ES" sz="1800" dirty="0"/>
              <a:t>Papel de la </a:t>
            </a:r>
            <a:r>
              <a:rPr lang="es-ES" altLang="es-ES" sz="1800" b="1" dirty="0"/>
              <a:t>tercera edad</a:t>
            </a:r>
            <a:r>
              <a:rPr lang="es-ES" altLang="es-ES" sz="1800" dirty="0"/>
              <a:t>. Ayuda y apoyo intergeneracional. Políticas sociales que se centren no solo cuando los niños son pequeños, padres ancianos, adolescentes.</a:t>
            </a:r>
          </a:p>
          <a:p>
            <a:pPr eaLnBrk="1" hangingPunct="1"/>
            <a:r>
              <a:rPr lang="es-ES" altLang="es-ES" sz="1800" b="1" dirty="0"/>
              <a:t>Responsabilidad social</a:t>
            </a:r>
            <a:r>
              <a:rPr lang="es-ES" altLang="es-ES" sz="1800" dirty="0"/>
              <a:t>, no es solo ‘medio ambiente’. Cambios en las empresas…Terminar con los techos de cristal.’ Políticas de conciliación del trabajo y la vida familiar.</a:t>
            </a:r>
          </a:p>
          <a:p>
            <a:pPr eaLnBrk="1" hangingPunct="1"/>
            <a:r>
              <a:rPr lang="es-ES" altLang="es-ES" sz="1800" b="1" dirty="0"/>
              <a:t>LA TENTACIÓN DE LA AÑORANZA</a:t>
            </a:r>
            <a:r>
              <a:rPr lang="es-ES" altLang="es-ES" sz="1800" dirty="0"/>
              <a:t>… Cualquier tiempo pasado NO fue mejor</a:t>
            </a:r>
          </a:p>
        </p:txBody>
      </p:sp>
      <p:pic>
        <p:nvPicPr>
          <p:cNvPr id="13" name="Imagen 12" descr="Imagen que contiene edificio, tabla, silla, pizza&#10;&#10;El contenido generado por IA puede ser incorrecto.">
            <a:extLst>
              <a:ext uri="{FF2B5EF4-FFF2-40B4-BE49-F238E27FC236}">
                <a16:creationId xmlns:a16="http://schemas.microsoft.com/office/drawing/2014/main" id="{BC6EE68F-BF12-F099-3D52-FD84EF1DC0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2786646" y="5391534"/>
            <a:ext cx="1542285" cy="1156714"/>
          </a:xfrm>
          <a:prstGeom prst="rect">
            <a:avLst/>
          </a:prstGeom>
        </p:spPr>
      </p:pic>
      <p:pic>
        <p:nvPicPr>
          <p:cNvPr id="15" name="Imagen 14" descr="Un letrero de color blanco&#10;&#10;El contenido generado por IA puede ser incorrecto.">
            <a:extLst>
              <a:ext uri="{FF2B5EF4-FFF2-40B4-BE49-F238E27FC236}">
                <a16:creationId xmlns:a16="http://schemas.microsoft.com/office/drawing/2014/main" id="{F9355187-B25A-BDF5-21E1-0AAAE86970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4438680">
            <a:off x="523214" y="5391534"/>
            <a:ext cx="1542287" cy="1156715"/>
          </a:xfrm>
          <a:prstGeom prst="rect">
            <a:avLst/>
          </a:prstGeom>
        </p:spPr>
      </p:pic>
      <p:pic>
        <p:nvPicPr>
          <p:cNvPr id="17" name="Imagen 16" descr="Texto&#10;&#10;El contenido generado por IA puede ser incorrecto.">
            <a:extLst>
              <a:ext uri="{FF2B5EF4-FFF2-40B4-BE49-F238E27FC236}">
                <a16:creationId xmlns:a16="http://schemas.microsoft.com/office/drawing/2014/main" id="{647133EC-0F54-543F-09B7-0D7AFE378C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4092420" y="5729259"/>
            <a:ext cx="1156313" cy="867235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05C69232-6404-F9FD-4F39-4FFCEF8A2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785" y="6185318"/>
            <a:ext cx="2050891" cy="67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976D79-9E8C-1895-0844-7E162EE34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2128"/>
            <a:ext cx="10058400" cy="1609344"/>
          </a:xfrm>
        </p:spPr>
        <p:txBody>
          <a:bodyPr/>
          <a:lstStyle/>
          <a:p>
            <a:r>
              <a:rPr lang="es-ES" dirty="0"/>
              <a:t>Pisa en Colombia…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04AFC5-B94C-13BB-1A22-1AB84A45537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77862" y="1339560"/>
            <a:ext cx="10515600" cy="4351338"/>
          </a:xfrm>
        </p:spPr>
        <p:txBody>
          <a:bodyPr/>
          <a:lstStyle/>
          <a:p>
            <a:r>
              <a:rPr lang="es-ES" dirty="0"/>
              <a:t>Apoyo y disciplina en clases</a:t>
            </a:r>
          </a:p>
          <a:p>
            <a:r>
              <a:rPr lang="es-ES" dirty="0"/>
              <a:t>Creación de un entorno de aprendizaje seguro</a:t>
            </a:r>
          </a:p>
          <a:p>
            <a:r>
              <a:rPr lang="es-ES" dirty="0"/>
              <a:t>Asistencia regular a la escuela y puntualidad</a:t>
            </a:r>
          </a:p>
          <a:p>
            <a:r>
              <a:rPr lang="es-ES" dirty="0"/>
              <a:t>Colaboración con las madres y los padres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8F0F316-8B3F-AA33-F117-68FC26D06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59" y="3454244"/>
            <a:ext cx="4083073" cy="323850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068B572-BC0A-94E7-68FC-6D64E49353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016" t="18265" r="18386" b="20052"/>
          <a:stretch/>
        </p:blipFill>
        <p:spPr>
          <a:xfrm>
            <a:off x="9112017" y="197566"/>
            <a:ext cx="2854899" cy="3969701"/>
          </a:xfrm>
          <a:prstGeom prst="rect">
            <a:avLst/>
          </a:prstGeom>
        </p:spPr>
      </p:pic>
      <p:pic>
        <p:nvPicPr>
          <p:cNvPr id="12" name="Imagen 11" descr="Un grupo de personas jugando fútbol en el pasto&#10;&#10;El contenido generado por IA puede ser incorrecto.">
            <a:extLst>
              <a:ext uri="{FF2B5EF4-FFF2-40B4-BE49-F238E27FC236}">
                <a16:creationId xmlns:a16="http://schemas.microsoft.com/office/drawing/2014/main" id="{E6C5108C-AFF1-0110-4A3F-22B90FEF22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048" y="3291840"/>
            <a:ext cx="4661371" cy="3496028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14973337-EBDA-8395-06A3-4BC6C97F840C}"/>
              </a:ext>
            </a:extLst>
          </p:cNvPr>
          <p:cNvSpPr txBox="1">
            <a:spLocks/>
          </p:cNvSpPr>
          <p:nvPr/>
        </p:nvSpPr>
        <p:spPr>
          <a:xfrm rot="20244422">
            <a:off x="3229892" y="1637920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8000" dirty="0">
                <a:solidFill>
                  <a:srgbClr val="00EDE4"/>
                </a:solidFill>
              </a:rPr>
              <a:t>¿y esto es suficiente?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35393EF-7175-C698-4265-2B02769D6134}"/>
              </a:ext>
            </a:extLst>
          </p:cNvPr>
          <p:cNvSpPr txBox="1"/>
          <p:nvPr/>
        </p:nvSpPr>
        <p:spPr>
          <a:xfrm>
            <a:off x="5436295" y="6075123"/>
            <a:ext cx="4128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Colegio LESTONAC Bogotá</a:t>
            </a:r>
          </a:p>
          <a:p>
            <a:r>
              <a:rPr lang="es-ES" dirty="0">
                <a:solidFill>
                  <a:schemeClr val="bg1"/>
                </a:solidFill>
              </a:rPr>
              <a:t>Clase de Matemáticas, 04-6-2025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6B6958D-7403-F5D9-100E-EA6E34DA6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3328" y="4747692"/>
            <a:ext cx="4003582" cy="1313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A441276-B8B3-6D83-D0D1-0989F156EA6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4818" y="-212323"/>
            <a:ext cx="8900167" cy="157201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F24BB26-7F36-161A-5E30-B20A8667A77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016325">
            <a:off x="7093540" y="-209169"/>
            <a:ext cx="1981593" cy="208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CB632A0-D13B-4526-4FBE-2DB0336C90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5791202" y="0"/>
            <a:ext cx="6176186" cy="169100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35657E3-2D21-6B4C-A4D2-E9C2EBCBECFE}"/>
              </a:ext>
            </a:extLst>
          </p:cNvPr>
          <p:cNvSpPr/>
          <p:nvPr/>
        </p:nvSpPr>
        <p:spPr>
          <a:xfrm>
            <a:off x="6258154" y="107655"/>
            <a:ext cx="5791201" cy="16093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cap="all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CULTIVAR EMOCIONES POSITIVAS</a:t>
            </a:r>
          </a:p>
        </p:txBody>
      </p:sp>
      <p:pic>
        <p:nvPicPr>
          <p:cNvPr id="8" name="Imagen 7" descr="Bebé acostado en una cama&#10;&#10;El contenido generado por IA puede ser incorrecto.">
            <a:extLst>
              <a:ext uri="{FF2B5EF4-FFF2-40B4-BE49-F238E27FC236}">
                <a16:creationId xmlns:a16="http://schemas.microsoft.com/office/drawing/2014/main" id="{58D4BC5E-F79B-2D93-1E29-9C0A078DB5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15216"/>
          <a:stretch>
            <a:fillRect/>
          </a:stretch>
        </p:blipFill>
        <p:spPr>
          <a:xfrm>
            <a:off x="1" y="10"/>
            <a:ext cx="6066502" cy="6857989"/>
          </a:xfrm>
          <a:prstGeom prst="rect">
            <a:avLst/>
          </a:prstGeom>
          <a:effectLst>
            <a:softEdge rad="247034"/>
          </a:effec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EC7C2F-A634-CE4F-B585-312A6BC9B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8662" y="1716999"/>
            <a:ext cx="5933845" cy="4602949"/>
          </a:xfrm>
        </p:spPr>
        <p:txBody>
          <a:bodyPr vert="horz" lIns="91440" tIns="45720" rIns="91440" bIns="45720" rtlCol="0">
            <a:noAutofit/>
          </a:bodyPr>
          <a:lstStyle/>
          <a:p>
            <a:pPr indent="-182880" defTabSz="914400"/>
            <a:r>
              <a:rPr lang="en-US" sz="2000" b="1" dirty="0" err="1"/>
              <a:t>Desarrollar</a:t>
            </a:r>
            <a:r>
              <a:rPr lang="en-US" sz="2000" b="1" dirty="0"/>
              <a:t> las </a:t>
            </a:r>
            <a:r>
              <a:rPr lang="en-US" sz="2000" b="1" dirty="0" err="1"/>
              <a:t>habilidades</a:t>
            </a:r>
            <a:r>
              <a:rPr lang="en-US" sz="2000" b="1" dirty="0"/>
              <a:t> para las </a:t>
            </a:r>
            <a:r>
              <a:rPr lang="en-US" sz="2000" b="1" dirty="0" err="1"/>
              <a:t>relaciones</a:t>
            </a:r>
            <a:r>
              <a:rPr lang="en-US" sz="2000" b="1" dirty="0"/>
              <a:t> </a:t>
            </a:r>
            <a:r>
              <a:rPr lang="en-US" sz="2000" b="1" dirty="0" err="1"/>
              <a:t>personales</a:t>
            </a:r>
            <a:endParaRPr lang="en-US" sz="2000" b="1" dirty="0"/>
          </a:p>
          <a:p>
            <a:pPr lvl="1" indent="-182880" defTabSz="914400"/>
            <a:r>
              <a:rPr lang="en-US" sz="2000" dirty="0"/>
              <a:t>La </a:t>
            </a:r>
            <a:r>
              <a:rPr lang="en-US" sz="2000" dirty="0" err="1"/>
              <a:t>escucha</a:t>
            </a:r>
            <a:r>
              <a:rPr lang="en-US" sz="2000" dirty="0"/>
              <a:t>  </a:t>
            </a:r>
          </a:p>
          <a:p>
            <a:pPr lvl="1" indent="-182880" defTabSz="914400"/>
            <a:r>
              <a:rPr lang="en-US" sz="2000" dirty="0"/>
              <a:t>El </a:t>
            </a:r>
            <a:r>
              <a:rPr lang="en-US" sz="2000" dirty="0" err="1"/>
              <a:t>lenguaje</a:t>
            </a:r>
            <a:r>
              <a:rPr lang="en-US" sz="2000" dirty="0"/>
              <a:t> no verbal</a:t>
            </a:r>
          </a:p>
          <a:p>
            <a:pPr lvl="1" indent="-182880" defTabSz="914400"/>
            <a:r>
              <a:rPr lang="en-US" sz="2000" dirty="0"/>
              <a:t>La </a:t>
            </a:r>
            <a:r>
              <a:rPr lang="en-US" sz="2000" dirty="0" err="1"/>
              <a:t>Empatía</a:t>
            </a:r>
            <a:endParaRPr lang="en-US" sz="2000" dirty="0"/>
          </a:p>
          <a:p>
            <a:pPr lvl="1" indent="-182880" defTabSz="914400"/>
            <a:r>
              <a:rPr lang="en-US" sz="2000" dirty="0"/>
              <a:t>La </a:t>
            </a:r>
            <a:r>
              <a:rPr lang="en-US" sz="2000" dirty="0" err="1"/>
              <a:t>ruptura</a:t>
            </a:r>
            <a:endParaRPr lang="en-US" sz="2000" dirty="0"/>
          </a:p>
          <a:p>
            <a:pPr lvl="1" indent="-182880" defTabSz="914400"/>
            <a:r>
              <a:rPr lang="en-US" sz="2000" dirty="0" err="1"/>
              <a:t>Revelar</a:t>
            </a:r>
            <a:r>
              <a:rPr lang="en-US" sz="2000" dirty="0"/>
              <a:t> la </a:t>
            </a:r>
            <a:r>
              <a:rPr lang="en-US" sz="2000" dirty="0" err="1"/>
              <a:t>intimidad</a:t>
            </a:r>
            <a:endParaRPr lang="en-US" sz="2000" dirty="0"/>
          </a:p>
          <a:p>
            <a:pPr indent="-182880" defTabSz="914400"/>
            <a:r>
              <a:rPr lang="en-US" sz="2000" b="1" dirty="0" err="1"/>
              <a:t>Identificar</a:t>
            </a:r>
            <a:r>
              <a:rPr lang="en-US" sz="2000" b="1" dirty="0"/>
              <a:t> </a:t>
            </a:r>
            <a:r>
              <a:rPr lang="en-US" sz="2000" b="1" dirty="0" err="1"/>
              <a:t>quién</a:t>
            </a:r>
            <a:r>
              <a:rPr lang="en-US" sz="2000" b="1" dirty="0"/>
              <a:t> </a:t>
            </a:r>
            <a:r>
              <a:rPr lang="en-US" sz="2000" b="1" dirty="0" err="1"/>
              <a:t>queremos</a:t>
            </a:r>
            <a:r>
              <a:rPr lang="en-US" sz="2000" b="1" dirty="0"/>
              <a:t> ser, </a:t>
            </a:r>
            <a:r>
              <a:rPr lang="en-US" sz="2000" b="1" dirty="0" err="1"/>
              <a:t>física</a:t>
            </a:r>
            <a:r>
              <a:rPr lang="en-US" sz="2000" b="1" dirty="0"/>
              <a:t>, moral, </a:t>
            </a:r>
            <a:r>
              <a:rPr lang="en-US" sz="2000" b="1" dirty="0" err="1"/>
              <a:t>afectiva</a:t>
            </a:r>
            <a:r>
              <a:rPr lang="en-US" sz="2000" b="1" dirty="0"/>
              <a:t>, </a:t>
            </a:r>
            <a:r>
              <a:rPr lang="en-US" sz="2000" b="1" dirty="0" err="1"/>
              <a:t>espiritual</a:t>
            </a:r>
            <a:r>
              <a:rPr lang="en-US" sz="2000" b="1" dirty="0"/>
              <a:t>,  </a:t>
            </a:r>
            <a:r>
              <a:rPr lang="en-US" sz="2000" b="1" dirty="0" err="1"/>
              <a:t>intelectualmente</a:t>
            </a:r>
            <a:r>
              <a:rPr lang="en-US" sz="2000" b="1" dirty="0"/>
              <a:t>… </a:t>
            </a:r>
          </a:p>
          <a:p>
            <a:pPr lvl="1" indent="-182880" defTabSz="914400"/>
            <a:r>
              <a:rPr lang="en-US" sz="2000" dirty="0" err="1"/>
              <a:t>Efecto</a:t>
            </a:r>
            <a:r>
              <a:rPr lang="en-US" sz="2000" dirty="0"/>
              <a:t> Pygmalion</a:t>
            </a:r>
          </a:p>
          <a:p>
            <a:pPr indent="-182880" defTabSz="914400"/>
            <a:r>
              <a:rPr lang="en-US" sz="2000" b="1" dirty="0" err="1"/>
              <a:t>Autoevaluarnos</a:t>
            </a:r>
            <a:r>
              <a:rPr lang="en-US" sz="2000" b="1" dirty="0"/>
              <a:t> con </a:t>
            </a:r>
            <a:r>
              <a:rPr lang="en-US" sz="2000" b="1" dirty="0" err="1"/>
              <a:t>realismo</a:t>
            </a:r>
            <a:endParaRPr lang="en-US" sz="2000" b="1" dirty="0"/>
          </a:p>
          <a:p>
            <a:pPr lvl="1" indent="-182880" defTabSz="914400"/>
            <a:r>
              <a:rPr lang="en-US" sz="2000" dirty="0" err="1"/>
              <a:t>Conciencia</a:t>
            </a:r>
            <a:r>
              <a:rPr lang="en-US" sz="2000" dirty="0"/>
              <a:t> de las </a:t>
            </a:r>
            <a:r>
              <a:rPr lang="en-US" sz="2000" dirty="0" err="1"/>
              <a:t>posibilidades</a:t>
            </a:r>
            <a:r>
              <a:rPr lang="en-US" sz="2000" dirty="0"/>
              <a:t> y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límites</a:t>
            </a:r>
            <a:endParaRPr lang="en-US" sz="200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C923222-F611-4893-79C0-C1F96A348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785" y="6185318"/>
            <a:ext cx="2050891" cy="67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 descr="Bebé acostado en una cama&#10;&#10;El contenido generado por IA puede ser incorrecto.">
            <a:extLst>
              <a:ext uri="{FF2B5EF4-FFF2-40B4-BE49-F238E27FC236}">
                <a16:creationId xmlns:a16="http://schemas.microsoft.com/office/drawing/2014/main" id="{667BFE0B-454B-B854-7BB0-076D17CFC3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15216"/>
          <a:stretch>
            <a:fillRect/>
          </a:stretch>
        </p:blipFill>
        <p:spPr>
          <a:xfrm>
            <a:off x="109685" y="107655"/>
            <a:ext cx="6066502" cy="6857989"/>
          </a:xfrm>
          <a:prstGeom prst="rect">
            <a:avLst/>
          </a:prstGeom>
          <a:effectLst>
            <a:softEdge rad="247034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38C60C9-ED15-FB34-C058-2F4A2F39B66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039661">
            <a:off x="-29272" y="-338203"/>
            <a:ext cx="1574008" cy="165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165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9374677-599C-6FD7-84BD-FE934D6B46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5708222" y="-103033"/>
            <a:ext cx="6718712" cy="1609343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9C689764-051F-5946-982C-43D9DF546E1C}"/>
              </a:ext>
            </a:extLst>
          </p:cNvPr>
          <p:cNvSpPr/>
          <p:nvPr/>
        </p:nvSpPr>
        <p:spPr>
          <a:xfrm>
            <a:off x="6154997" y="-103032"/>
            <a:ext cx="6066500" cy="16093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cap="all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ENTRENAR </a:t>
            </a:r>
            <a:br>
              <a:rPr lang="en-US" sz="3400" cap="all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2800" cap="all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AUTOcuidado</a:t>
            </a:r>
            <a:r>
              <a:rPr lang="en-US" sz="2800" cap="all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/ </a:t>
            </a:r>
            <a:r>
              <a:rPr lang="en-US" sz="2800" cap="all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AUTOnomía</a:t>
            </a:r>
            <a:r>
              <a:rPr lang="en-US" sz="2800" cap="all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/</a:t>
            </a:r>
            <a:r>
              <a:rPr lang="en-US" sz="2800" cap="all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AUTOregulación</a:t>
            </a:r>
            <a:endParaRPr lang="en-US" sz="2800" cap="all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0" name="Imagen 9" descr="Imagen que contiene persona, interior, mujer, cama&#10;&#10;El contenido generado por IA puede ser incorrecto.">
            <a:extLst>
              <a:ext uri="{FF2B5EF4-FFF2-40B4-BE49-F238E27FC236}">
                <a16:creationId xmlns:a16="http://schemas.microsoft.com/office/drawing/2014/main" id="{74BC0BFB-99AE-6FBF-B8BB-6727EC1F38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15216"/>
          <a:stretch>
            <a:fillRect/>
          </a:stretch>
        </p:blipFill>
        <p:spPr>
          <a:xfrm>
            <a:off x="1" y="10"/>
            <a:ext cx="6066502" cy="6857989"/>
          </a:xfrm>
          <a:prstGeom prst="rect">
            <a:avLst/>
          </a:prstGeom>
          <a:effectLst>
            <a:softEdge rad="255184"/>
          </a:effec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9CCEA1-C7DA-6444-9451-A66BBB292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3468" y="1627186"/>
            <a:ext cx="6066501" cy="4558131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indent="-182880" defTabSz="914400"/>
            <a:r>
              <a:rPr lang="en-US" sz="2600" dirty="0" err="1"/>
              <a:t>Marcarse</a:t>
            </a:r>
            <a:r>
              <a:rPr lang="en-US" sz="2600" dirty="0"/>
              <a:t> </a:t>
            </a:r>
            <a:r>
              <a:rPr lang="en-US" sz="2600" b="1" dirty="0" err="1"/>
              <a:t>objetivos</a:t>
            </a:r>
            <a:r>
              <a:rPr lang="en-US" sz="2600" dirty="0"/>
              <a:t> y </a:t>
            </a:r>
            <a:r>
              <a:rPr lang="en-US" sz="2600" dirty="0" err="1"/>
              <a:t>alcanzar</a:t>
            </a:r>
            <a:r>
              <a:rPr lang="en-US" sz="2600" dirty="0"/>
              <a:t> </a:t>
            </a:r>
            <a:r>
              <a:rPr lang="en-US" sz="2600" b="1" dirty="0" err="1"/>
              <a:t>logros</a:t>
            </a:r>
            <a:endParaRPr lang="en-US" sz="2600" b="1" dirty="0"/>
          </a:p>
          <a:p>
            <a:pPr indent="-182880" defTabSz="914400"/>
            <a:r>
              <a:rPr lang="en-US" sz="2600" dirty="0"/>
              <a:t>Ser </a:t>
            </a:r>
            <a:r>
              <a:rPr lang="en-US" sz="2600" dirty="0" err="1"/>
              <a:t>proactivos</a:t>
            </a:r>
            <a:r>
              <a:rPr lang="en-US" sz="2600" dirty="0"/>
              <a:t> y </a:t>
            </a:r>
            <a:r>
              <a:rPr lang="en-US" sz="2600" dirty="0" err="1"/>
              <a:t>tomar</a:t>
            </a:r>
            <a:r>
              <a:rPr lang="en-US" sz="2600" dirty="0"/>
              <a:t> </a:t>
            </a:r>
            <a:r>
              <a:rPr lang="en-US" sz="2600" b="1" dirty="0" err="1"/>
              <a:t>decisiones</a:t>
            </a:r>
            <a:endParaRPr lang="en-US" sz="2600" b="1" dirty="0"/>
          </a:p>
          <a:p>
            <a:pPr indent="-182880" defTabSz="914400"/>
            <a:r>
              <a:rPr lang="en-US" sz="2600" dirty="0" err="1"/>
              <a:t>Hacerse</a:t>
            </a:r>
            <a:r>
              <a:rPr lang="en-US" sz="2600" dirty="0"/>
              <a:t> </a:t>
            </a:r>
            <a:r>
              <a:rPr lang="en-US" sz="2600" dirty="0" err="1"/>
              <a:t>responsables</a:t>
            </a:r>
            <a:r>
              <a:rPr lang="en-US" sz="2600" dirty="0"/>
              <a:t> de las </a:t>
            </a:r>
            <a:r>
              <a:rPr lang="en-US" sz="2600" b="1" dirty="0" err="1"/>
              <a:t>consecuencias</a:t>
            </a:r>
            <a:r>
              <a:rPr lang="en-US" sz="2600" dirty="0"/>
              <a:t> de </a:t>
            </a:r>
            <a:r>
              <a:rPr lang="en-US" sz="2600" dirty="0" err="1"/>
              <a:t>nuestras</a:t>
            </a:r>
            <a:r>
              <a:rPr lang="en-US" sz="2600" dirty="0"/>
              <a:t> </a:t>
            </a:r>
            <a:r>
              <a:rPr lang="en-US" sz="2600" dirty="0" err="1"/>
              <a:t>acciones</a:t>
            </a:r>
            <a:endParaRPr lang="en-US" sz="2600" dirty="0"/>
          </a:p>
          <a:p>
            <a:pPr indent="-182880" defTabSz="914400"/>
            <a:r>
              <a:rPr lang="en-US" sz="2600" dirty="0" err="1"/>
              <a:t>Controlar</a:t>
            </a:r>
            <a:r>
              <a:rPr lang="en-US" sz="2600" dirty="0"/>
              <a:t> la </a:t>
            </a:r>
            <a:r>
              <a:rPr lang="en-US" sz="2600" b="1" dirty="0" err="1"/>
              <a:t>impulsividad</a:t>
            </a:r>
            <a:r>
              <a:rPr lang="en-US" sz="2600" dirty="0"/>
              <a:t> y </a:t>
            </a:r>
            <a:r>
              <a:rPr lang="en-US" sz="2600" dirty="0" err="1"/>
              <a:t>posponer</a:t>
            </a:r>
            <a:r>
              <a:rPr lang="en-US" sz="2600" dirty="0"/>
              <a:t> la </a:t>
            </a:r>
            <a:r>
              <a:rPr lang="en-US" sz="2600" dirty="0" err="1"/>
              <a:t>gratificación</a:t>
            </a:r>
            <a:endParaRPr lang="en-US" sz="2600" dirty="0"/>
          </a:p>
          <a:p>
            <a:pPr indent="-182880" defTabSz="914400"/>
            <a:r>
              <a:rPr lang="en-US" sz="2600" dirty="0" err="1"/>
              <a:t>Construir</a:t>
            </a:r>
            <a:r>
              <a:rPr lang="en-US" sz="2600" dirty="0"/>
              <a:t> la </a:t>
            </a:r>
            <a:r>
              <a:rPr lang="en-US" sz="2600" b="1" dirty="0" err="1"/>
              <a:t>perseverancia</a:t>
            </a:r>
            <a:r>
              <a:rPr lang="en-US" sz="2600" dirty="0"/>
              <a:t> y la </a:t>
            </a:r>
            <a:r>
              <a:rPr lang="en-US" sz="2600" b="1" dirty="0" err="1"/>
              <a:t>voluntad</a:t>
            </a:r>
            <a:endParaRPr lang="en-US" sz="2600" b="1" dirty="0"/>
          </a:p>
          <a:p>
            <a:pPr indent="-182880" defTabSz="914400"/>
            <a:r>
              <a:rPr lang="en-US" sz="2600" dirty="0"/>
              <a:t>Resolver</a:t>
            </a:r>
            <a:r>
              <a:rPr lang="en-US" sz="2600" b="1" dirty="0"/>
              <a:t> </a:t>
            </a:r>
            <a:r>
              <a:rPr lang="en-US" sz="2600" b="1" dirty="0" err="1"/>
              <a:t>problemas</a:t>
            </a:r>
            <a:r>
              <a:rPr lang="en-US" sz="2600" b="1" dirty="0"/>
              <a:t> </a:t>
            </a:r>
            <a:r>
              <a:rPr lang="en-US" sz="2600" dirty="0"/>
              <a:t>y </a:t>
            </a:r>
            <a:r>
              <a:rPr lang="en-US" sz="2600" dirty="0" err="1"/>
              <a:t>gestionar</a:t>
            </a:r>
            <a:r>
              <a:rPr lang="en-US" sz="2600" dirty="0"/>
              <a:t>  </a:t>
            </a:r>
            <a:r>
              <a:rPr lang="en-US" sz="2600" b="1" dirty="0" err="1"/>
              <a:t>conflictos</a:t>
            </a:r>
            <a:endParaRPr lang="en-US" sz="2600" b="1" dirty="0"/>
          </a:p>
          <a:p>
            <a:pPr lvl="1" indent="-182880" defTabSz="914400"/>
            <a:r>
              <a:rPr lang="en-US" sz="2600" dirty="0" err="1"/>
              <a:t>Gestionar</a:t>
            </a:r>
            <a:r>
              <a:rPr lang="en-US" sz="2600" dirty="0"/>
              <a:t> </a:t>
            </a:r>
            <a:r>
              <a:rPr lang="en-US" sz="2600" dirty="0" err="1"/>
              <a:t>el</a:t>
            </a:r>
            <a:r>
              <a:rPr lang="en-US" sz="2600" dirty="0"/>
              <a:t> </a:t>
            </a:r>
            <a:r>
              <a:rPr lang="en-US" sz="2600" dirty="0" err="1"/>
              <a:t>enfado</a:t>
            </a:r>
            <a:r>
              <a:rPr lang="en-US" sz="2600" dirty="0"/>
              <a:t> y la </a:t>
            </a:r>
            <a:r>
              <a:rPr lang="en-US" sz="2600" dirty="0" err="1"/>
              <a:t>frustración</a:t>
            </a:r>
            <a:endParaRPr lang="en-US" sz="2600" dirty="0"/>
          </a:p>
          <a:p>
            <a:pPr lvl="1" indent="-182880" defTabSz="914400"/>
            <a:r>
              <a:rPr lang="en-US" sz="2600" dirty="0" err="1"/>
              <a:t>Gestionar</a:t>
            </a:r>
            <a:r>
              <a:rPr lang="en-US" sz="2600" dirty="0"/>
              <a:t> </a:t>
            </a:r>
            <a:r>
              <a:rPr lang="en-US" sz="2600" dirty="0" err="1"/>
              <a:t>el</a:t>
            </a:r>
            <a:r>
              <a:rPr lang="en-US" sz="2600" dirty="0"/>
              <a:t> stress</a:t>
            </a:r>
          </a:p>
          <a:p>
            <a:pPr indent="-182880" defTabSz="914400"/>
            <a:r>
              <a:rPr lang="en-US" sz="2600" dirty="0" err="1"/>
              <a:t>Desarrollar</a:t>
            </a:r>
            <a:r>
              <a:rPr lang="en-US" sz="2600" dirty="0"/>
              <a:t> la </a:t>
            </a:r>
            <a:r>
              <a:rPr lang="en-US" sz="2600" b="1" dirty="0" err="1"/>
              <a:t>resiliencia</a:t>
            </a:r>
            <a:endParaRPr lang="en-US" sz="2600" b="1" dirty="0"/>
          </a:p>
          <a:p>
            <a:pPr indent="-182880" defTabSz="914400"/>
            <a:endParaRPr lang="en-US" sz="1300" dirty="0"/>
          </a:p>
          <a:p>
            <a:pPr indent="-182880" defTabSz="914400"/>
            <a:endParaRPr lang="en-US" sz="130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4EB18E2-6491-6EDC-8B0C-D30941282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061" y="6025019"/>
            <a:ext cx="2539615" cy="83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5E43C4C-5A83-C95A-BDEE-C0A68F3BA0D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8493" y="5357746"/>
            <a:ext cx="1574008" cy="165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3524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367EFAC-83B8-0222-AF2A-83CBAA7F1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4559042" y="-334928"/>
            <a:ext cx="7632958" cy="2126308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34FCC3B1-A2E1-5040-A668-2809CF65C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9259" y="67525"/>
            <a:ext cx="6730277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800" b="1" dirty="0">
                <a:solidFill>
                  <a:schemeClr val="bg1"/>
                </a:solidFill>
              </a:rPr>
              <a:t>CÓMO SE ADQUIEREN LOS HÁBITOS</a:t>
            </a:r>
          </a:p>
        </p:txBody>
      </p:sp>
      <p:pic>
        <p:nvPicPr>
          <p:cNvPr id="2" name="Imagen 1" descr="Niño sentado frente a una mesa con comida&#10;&#10;El contenido generado por IA puede ser incorrecto.">
            <a:extLst>
              <a:ext uri="{FF2B5EF4-FFF2-40B4-BE49-F238E27FC236}">
                <a16:creationId xmlns:a16="http://schemas.microsoft.com/office/drawing/2014/main" id="{B126C682-20BA-026C-A59B-889A6DDF09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658"/>
          <a:stretch>
            <a:fillRect/>
          </a:stretch>
        </p:blipFill>
        <p:spPr>
          <a:xfrm>
            <a:off x="0" y="10"/>
            <a:ext cx="4646726" cy="6857990"/>
          </a:xfrm>
          <a:prstGeom prst="rect">
            <a:avLst/>
          </a:prstGeom>
          <a:effectLst>
            <a:softEdge rad="208460"/>
          </a:effectLst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8D3DAADA-082A-D14A-84F1-1EAF93C966A9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717645" y="1791380"/>
            <a:ext cx="7221891" cy="4050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182880" defTabSz="914400"/>
            <a:r>
              <a:rPr lang="en-US" sz="1800" b="1" dirty="0"/>
              <a:t>COMPRENDER</a:t>
            </a:r>
            <a:r>
              <a:rPr lang="en-US" sz="1800" dirty="0"/>
              <a:t>  </a:t>
            </a:r>
            <a:r>
              <a:rPr lang="en-US" sz="1800" dirty="0" err="1"/>
              <a:t>los</a:t>
            </a:r>
            <a:r>
              <a:rPr lang="en-US" sz="1800" dirty="0"/>
              <a:t> </a:t>
            </a:r>
            <a:r>
              <a:rPr lang="en-US" sz="1800" dirty="0" err="1"/>
              <a:t>conceptos</a:t>
            </a:r>
            <a:r>
              <a:rPr lang="en-US" sz="1800" dirty="0"/>
              <a:t> </a:t>
            </a:r>
            <a:r>
              <a:rPr lang="en-US" sz="1800" dirty="0" err="1"/>
              <a:t>básicos</a:t>
            </a:r>
            <a:r>
              <a:rPr lang="en-US" sz="1800" dirty="0"/>
              <a:t> </a:t>
            </a:r>
            <a:r>
              <a:rPr lang="en-US" sz="1800" dirty="0" err="1"/>
              <a:t>relacionados</a:t>
            </a:r>
            <a:r>
              <a:rPr lang="en-US" sz="1800" dirty="0"/>
              <a:t> con la </a:t>
            </a:r>
            <a:r>
              <a:rPr lang="en-US" sz="1800" dirty="0" err="1"/>
              <a:t>alimentación</a:t>
            </a:r>
            <a:r>
              <a:rPr lang="en-US" sz="1800" dirty="0"/>
              <a:t>, </a:t>
            </a:r>
            <a:r>
              <a:rPr lang="en-US" sz="1800" dirty="0" err="1"/>
              <a:t>ejercicio</a:t>
            </a:r>
            <a:r>
              <a:rPr lang="en-US" sz="1800" dirty="0"/>
              <a:t> </a:t>
            </a:r>
            <a:r>
              <a:rPr lang="en-US" sz="1800" dirty="0" err="1"/>
              <a:t>físico</a:t>
            </a:r>
            <a:r>
              <a:rPr lang="en-US" sz="1800" dirty="0"/>
              <a:t>, </a:t>
            </a:r>
            <a:r>
              <a:rPr lang="en-US" sz="1800" dirty="0" err="1"/>
              <a:t>descanso</a:t>
            </a:r>
            <a:r>
              <a:rPr lang="en-US" sz="1800" dirty="0"/>
              <a:t>, </a:t>
            </a:r>
            <a:r>
              <a:rPr lang="en-US" sz="1800" dirty="0" err="1"/>
              <a:t>equilibrio</a:t>
            </a:r>
            <a:r>
              <a:rPr lang="en-US" sz="1800" dirty="0"/>
              <a:t> </a:t>
            </a:r>
            <a:r>
              <a:rPr lang="en-US" sz="1800" dirty="0" err="1"/>
              <a:t>emocional</a:t>
            </a:r>
            <a:r>
              <a:rPr lang="en-US" sz="1800" dirty="0"/>
              <a:t>, </a:t>
            </a:r>
            <a:r>
              <a:rPr lang="en-US" sz="1800" dirty="0" err="1"/>
              <a:t>autorregulación</a:t>
            </a:r>
            <a:r>
              <a:rPr lang="en-US" sz="1800" dirty="0"/>
              <a:t>, </a:t>
            </a:r>
            <a:r>
              <a:rPr lang="en-US" sz="1800" dirty="0" err="1"/>
              <a:t>estudio</a:t>
            </a:r>
            <a:r>
              <a:rPr lang="en-US" sz="1800" dirty="0"/>
              <a:t>, </a:t>
            </a:r>
            <a:r>
              <a:rPr lang="en-US" sz="1800" dirty="0" err="1"/>
              <a:t>ética</a:t>
            </a:r>
            <a:r>
              <a:rPr lang="en-US" sz="1800" dirty="0"/>
              <a:t>… </a:t>
            </a:r>
          </a:p>
          <a:p>
            <a:pPr indent="-182880" defTabSz="914400"/>
            <a:r>
              <a:rPr lang="en-US" sz="1800" b="1" dirty="0"/>
              <a:t>SER CONSCIENTES </a:t>
            </a:r>
            <a:r>
              <a:rPr lang="en-US" sz="1800" dirty="0"/>
              <a:t>de </a:t>
            </a:r>
            <a:r>
              <a:rPr lang="en-US" sz="1800" dirty="0" err="1"/>
              <a:t>riesgos</a:t>
            </a:r>
            <a:r>
              <a:rPr lang="en-US" sz="1800" dirty="0"/>
              <a:t>, </a:t>
            </a:r>
            <a:r>
              <a:rPr lang="en-US" sz="1800" dirty="0" err="1"/>
              <a:t>consecuencias</a:t>
            </a:r>
            <a:r>
              <a:rPr lang="en-US" sz="1800" dirty="0"/>
              <a:t>, </a:t>
            </a:r>
            <a:r>
              <a:rPr lang="en-US" sz="1800" dirty="0" err="1"/>
              <a:t>beneficios</a:t>
            </a:r>
            <a:r>
              <a:rPr lang="en-US" sz="1800" dirty="0"/>
              <a:t>, barreras y </a:t>
            </a:r>
            <a:r>
              <a:rPr lang="en-US" sz="1800" dirty="0" err="1"/>
              <a:t>posibilidades</a:t>
            </a:r>
            <a:r>
              <a:rPr lang="en-US" sz="1800" dirty="0"/>
              <a:t> de </a:t>
            </a:r>
            <a:r>
              <a:rPr lang="en-US" sz="1800" dirty="0" err="1"/>
              <a:t>actuación</a:t>
            </a:r>
            <a:r>
              <a:rPr lang="en-US" sz="1800" dirty="0"/>
              <a:t>. </a:t>
            </a:r>
          </a:p>
          <a:p>
            <a:pPr indent="-182880" defTabSz="914400"/>
            <a:r>
              <a:rPr lang="en-US" sz="1800" b="1" dirty="0"/>
              <a:t>ANALIZAR</a:t>
            </a:r>
            <a:r>
              <a:rPr lang="en-US" sz="1800" dirty="0"/>
              <a:t> las </a:t>
            </a:r>
            <a:r>
              <a:rPr lang="en-US" sz="1800" dirty="0" err="1"/>
              <a:t>influencias</a:t>
            </a:r>
            <a:r>
              <a:rPr lang="en-US" sz="1800" dirty="0"/>
              <a:t> </a:t>
            </a:r>
            <a:r>
              <a:rPr lang="en-US" sz="1800" dirty="0" err="1"/>
              <a:t>internas</a:t>
            </a:r>
            <a:r>
              <a:rPr lang="en-US" sz="1800" dirty="0"/>
              <a:t> y </a:t>
            </a:r>
            <a:r>
              <a:rPr lang="en-US" sz="1800" dirty="0" err="1"/>
              <a:t>externas</a:t>
            </a:r>
            <a:endParaRPr lang="en-US" sz="1800" dirty="0"/>
          </a:p>
          <a:p>
            <a:pPr indent="-182880" defTabSz="914400"/>
            <a:r>
              <a:rPr lang="en-US" sz="1800" b="1" dirty="0"/>
              <a:t>ACCEDER </a:t>
            </a:r>
            <a:r>
              <a:rPr lang="en-US" sz="1800" dirty="0"/>
              <a:t>a  </a:t>
            </a:r>
            <a:r>
              <a:rPr lang="en-US" sz="1800" dirty="0" err="1"/>
              <a:t>experiencias</a:t>
            </a:r>
            <a:r>
              <a:rPr lang="en-US" sz="1800" dirty="0"/>
              <a:t> de </a:t>
            </a:r>
            <a:r>
              <a:rPr lang="en-US" sz="1800" dirty="0" err="1"/>
              <a:t>éxito</a:t>
            </a:r>
            <a:r>
              <a:rPr lang="en-US" sz="1800" dirty="0"/>
              <a:t>, </a:t>
            </a:r>
            <a:r>
              <a:rPr lang="en-US" sz="1800" dirty="0" err="1"/>
              <a:t>modelos</a:t>
            </a:r>
            <a:r>
              <a:rPr lang="en-US" sz="1800" dirty="0"/>
              <a:t>, </a:t>
            </a:r>
            <a:r>
              <a:rPr lang="en-US" sz="1800" dirty="0" err="1"/>
              <a:t>recursos</a:t>
            </a:r>
            <a:r>
              <a:rPr lang="en-US" sz="1800" dirty="0"/>
              <a:t> y </a:t>
            </a:r>
            <a:r>
              <a:rPr lang="en-US" sz="1800" dirty="0" err="1"/>
              <a:t>estados</a:t>
            </a:r>
            <a:r>
              <a:rPr lang="en-US" sz="1800" dirty="0"/>
              <a:t> </a:t>
            </a:r>
            <a:r>
              <a:rPr lang="en-US" sz="1800" dirty="0" err="1"/>
              <a:t>emocionales</a:t>
            </a:r>
            <a:r>
              <a:rPr lang="en-US" sz="1800" dirty="0"/>
              <a:t> que </a:t>
            </a:r>
            <a:r>
              <a:rPr lang="en-US" sz="1800" dirty="0" err="1"/>
              <a:t>favorecen</a:t>
            </a:r>
            <a:r>
              <a:rPr lang="en-US" sz="1800" dirty="0"/>
              <a:t> </a:t>
            </a:r>
            <a:r>
              <a:rPr lang="en-US" sz="1800" dirty="0" err="1"/>
              <a:t>una</a:t>
            </a:r>
            <a:r>
              <a:rPr lang="en-US" sz="1800" dirty="0"/>
              <a:t> </a:t>
            </a:r>
            <a:r>
              <a:rPr lang="en-US" sz="1800" dirty="0" err="1"/>
              <a:t>vida</a:t>
            </a:r>
            <a:r>
              <a:rPr lang="en-US" sz="1800" dirty="0"/>
              <a:t> sana y </a:t>
            </a:r>
            <a:r>
              <a:rPr lang="en-US" sz="1800" dirty="0" err="1"/>
              <a:t>equilibrada</a:t>
            </a:r>
            <a:endParaRPr lang="en-US" sz="1800" dirty="0"/>
          </a:p>
          <a:p>
            <a:pPr indent="-182880" defTabSz="914400"/>
            <a:r>
              <a:rPr lang="en-US" sz="1800" b="1" dirty="0"/>
              <a:t>PRACTICAR</a:t>
            </a:r>
            <a:r>
              <a:rPr lang="en-US" sz="1800" dirty="0"/>
              <a:t> </a:t>
            </a:r>
            <a:r>
              <a:rPr lang="en-US" sz="1800" dirty="0" err="1"/>
              <a:t>asiduamente</a:t>
            </a:r>
            <a:r>
              <a:rPr lang="en-US" sz="1800" dirty="0"/>
              <a:t> </a:t>
            </a:r>
            <a:r>
              <a:rPr lang="en-US" sz="1800" dirty="0" err="1"/>
              <a:t>comportamientos</a:t>
            </a:r>
            <a:r>
              <a:rPr lang="en-US" sz="1800" dirty="0"/>
              <a:t> simples </a:t>
            </a:r>
            <a:r>
              <a:rPr lang="en-US" sz="1800" dirty="0" err="1"/>
              <a:t>asociados</a:t>
            </a:r>
            <a:r>
              <a:rPr lang="en-US" sz="1800" dirty="0"/>
              <a:t> a </a:t>
            </a:r>
            <a:r>
              <a:rPr lang="en-US" sz="1800" dirty="0" err="1"/>
              <a:t>cada</a:t>
            </a:r>
            <a:r>
              <a:rPr lang="en-US" sz="1800" dirty="0"/>
              <a:t> </a:t>
            </a:r>
            <a:r>
              <a:rPr lang="en-US" sz="1800" dirty="0" err="1"/>
              <a:t>hábito</a:t>
            </a:r>
            <a:endParaRPr lang="en-US" sz="1800" dirty="0"/>
          </a:p>
          <a:p>
            <a:pPr indent="-182880" defTabSz="914400"/>
            <a:r>
              <a:rPr lang="en-US" sz="1800" b="1" dirty="0"/>
              <a:t>DEMOSTRAR</a:t>
            </a:r>
            <a:r>
              <a:rPr lang="en-US" sz="1800" dirty="0"/>
              <a:t> </a:t>
            </a:r>
            <a:r>
              <a:rPr lang="en-US" sz="1800" dirty="0" err="1"/>
              <a:t>habilidades</a:t>
            </a:r>
            <a:r>
              <a:rPr lang="en-US" sz="1800" dirty="0"/>
              <a:t> de </a:t>
            </a:r>
            <a:r>
              <a:rPr lang="en-US" sz="1800" dirty="0" err="1"/>
              <a:t>comunicación</a:t>
            </a:r>
            <a:r>
              <a:rPr lang="en-US" sz="1800" dirty="0"/>
              <a:t> y </a:t>
            </a:r>
            <a:r>
              <a:rPr lang="en-US" sz="1800" dirty="0" err="1"/>
              <a:t>asertividad</a:t>
            </a:r>
            <a:r>
              <a:rPr lang="en-US" sz="1800" dirty="0"/>
              <a:t> para </a:t>
            </a:r>
            <a:r>
              <a:rPr lang="en-US" sz="1800" dirty="0" err="1"/>
              <a:t>evitar</a:t>
            </a:r>
            <a:r>
              <a:rPr lang="en-US" sz="1800" dirty="0"/>
              <a:t> </a:t>
            </a:r>
            <a:r>
              <a:rPr lang="en-US" sz="1800" dirty="0" err="1"/>
              <a:t>riesgos</a:t>
            </a:r>
            <a:r>
              <a:rPr lang="en-US" sz="1800" dirty="0"/>
              <a:t> y </a:t>
            </a:r>
            <a:r>
              <a:rPr lang="en-US" sz="1800" dirty="0" err="1"/>
              <a:t>promover</a:t>
            </a:r>
            <a:r>
              <a:rPr lang="en-US" sz="1800" dirty="0"/>
              <a:t> </a:t>
            </a:r>
            <a:r>
              <a:rPr lang="en-US" sz="1800" dirty="0" err="1"/>
              <a:t>una</a:t>
            </a:r>
            <a:r>
              <a:rPr lang="en-US" sz="1800" dirty="0"/>
              <a:t> </a:t>
            </a:r>
            <a:r>
              <a:rPr lang="en-US" sz="1800" dirty="0" err="1"/>
              <a:t>vida</a:t>
            </a:r>
            <a:r>
              <a:rPr lang="en-US" sz="1800" dirty="0"/>
              <a:t> plena</a:t>
            </a:r>
          </a:p>
          <a:p>
            <a:pPr indent="-182880" defTabSz="914400"/>
            <a:r>
              <a:rPr lang="en-US" sz="1800" b="1" dirty="0"/>
              <a:t>PROMOVER </a:t>
            </a:r>
            <a:r>
              <a:rPr lang="en-US" sz="1800" b="1" dirty="0" err="1"/>
              <a:t>el</a:t>
            </a:r>
            <a:r>
              <a:rPr lang="en-US" sz="1800" b="1" dirty="0"/>
              <a:t> </a:t>
            </a:r>
            <a:r>
              <a:rPr lang="en-US" sz="1800" b="1" dirty="0" err="1"/>
              <a:t>bienestar</a:t>
            </a:r>
            <a:r>
              <a:rPr lang="en-US" sz="1800" dirty="0"/>
              <a:t> integral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entornos</a:t>
            </a:r>
            <a:r>
              <a:rPr lang="en-US" sz="1800" dirty="0"/>
              <a:t> personal, familiar y </a:t>
            </a:r>
            <a:r>
              <a:rPr lang="en-US" sz="1800" dirty="0" err="1"/>
              <a:t>comunitario</a:t>
            </a:r>
            <a:endParaRPr lang="en-US" sz="18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DCC4B6B-F76C-A6CA-656E-016BA3967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785" y="6185318"/>
            <a:ext cx="2050891" cy="67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20494A9-D6E2-A8B5-8A9C-EEAF976B23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624893"/>
            <a:ext cx="3206663" cy="142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1148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8D3916-B04A-9568-FE37-FE39E693C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3845" y="171481"/>
            <a:ext cx="5299586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s-ES" sz="3400" dirty="0"/>
              <a:t>Comunidad y comunión educativa entre escuelas y familias</a:t>
            </a:r>
          </a:p>
        </p:txBody>
      </p:sp>
      <p:pic>
        <p:nvPicPr>
          <p:cNvPr id="6" name="Imagen 5" descr="Imagen que contiene persona, interior, hombre, viendo&#10;&#10;El contenido generado por IA puede ser incorrecto.">
            <a:extLst>
              <a:ext uri="{FF2B5EF4-FFF2-40B4-BE49-F238E27FC236}">
                <a16:creationId xmlns:a16="http://schemas.microsoft.com/office/drawing/2014/main" id="{BEC9920E-131F-BCA4-2ADF-1016339C77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8" r="14888" b="2"/>
          <a:stretch>
            <a:fillRect/>
          </a:stretch>
        </p:blipFill>
        <p:spPr>
          <a:xfrm rot="5400000">
            <a:off x="-395747" y="395748"/>
            <a:ext cx="6857999" cy="6066502"/>
          </a:xfrm>
          <a:prstGeom prst="rect">
            <a:avLst/>
          </a:prstGeom>
          <a:effectLst>
            <a:softEdge rad="250577"/>
          </a:effec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ACFD1E-E887-D598-0EF9-96705A1EA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2789" y="2131986"/>
            <a:ext cx="6309211" cy="4050792"/>
          </a:xfrm>
        </p:spPr>
        <p:txBody>
          <a:bodyPr>
            <a:noAutofit/>
          </a:bodyPr>
          <a:lstStyle/>
          <a:p>
            <a:r>
              <a:rPr lang="es-ES" sz="1800" dirty="0"/>
              <a:t>No es compartir espacios  </a:t>
            </a:r>
          </a:p>
          <a:p>
            <a:r>
              <a:rPr lang="es-ES" sz="1800" dirty="0"/>
              <a:t>No es compartir tiempos  </a:t>
            </a:r>
          </a:p>
          <a:p>
            <a:r>
              <a:rPr lang="es-ES" sz="1800" dirty="0"/>
              <a:t>No es compartir ideas  </a:t>
            </a:r>
          </a:p>
          <a:p>
            <a:r>
              <a:rPr lang="es-ES" sz="1800" dirty="0"/>
              <a:t>No es negociar nuestro proyecto educativo</a:t>
            </a:r>
          </a:p>
          <a:p>
            <a:endParaRPr lang="es-ES" sz="1800" dirty="0"/>
          </a:p>
          <a:p>
            <a:r>
              <a:rPr lang="es-ES" sz="1800" dirty="0"/>
              <a:t>Es </a:t>
            </a:r>
            <a:r>
              <a:rPr lang="es-ES" sz="1800" b="1" dirty="0"/>
              <a:t>COMPARTIR UNA VISÓN Y UNOS VALORES </a:t>
            </a:r>
            <a:r>
              <a:rPr lang="es-ES" sz="1800" dirty="0"/>
              <a:t>que dan sentido a la acción que estamos realizando juntos: </a:t>
            </a:r>
          </a:p>
          <a:p>
            <a:pPr lvl="1"/>
            <a:r>
              <a:rPr lang="es-ES" dirty="0"/>
              <a:t>Estableciendo </a:t>
            </a:r>
            <a:r>
              <a:rPr lang="es-ES" b="1" dirty="0"/>
              <a:t>OBJETIVOS COMPARTIDOS</a:t>
            </a:r>
          </a:p>
          <a:p>
            <a:pPr lvl="1"/>
            <a:r>
              <a:rPr lang="es-ES" dirty="0"/>
              <a:t>Fomentando </a:t>
            </a:r>
            <a:r>
              <a:rPr lang="es-ES" b="1" dirty="0"/>
              <a:t>EXPERIENCIAS ENRIQUECEDORAS </a:t>
            </a:r>
          </a:p>
          <a:p>
            <a:pPr lvl="1"/>
            <a:r>
              <a:rPr lang="es-ES" dirty="0"/>
              <a:t>Explicitando criterios de </a:t>
            </a:r>
            <a:r>
              <a:rPr lang="es-ES" b="1" dirty="0"/>
              <a:t>EVALUACIÓN DE LOGRO  </a:t>
            </a:r>
            <a:r>
              <a:rPr lang="es-ES" dirty="0"/>
              <a:t>más allá de lo académico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B2B5BF3-FC1F-8E0E-5891-45AA49A9E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785" y="6185318"/>
            <a:ext cx="2050891" cy="67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A45E64C-32E0-93CB-74EA-C54ACF34FB1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019305">
            <a:off x="-346820" y="-342213"/>
            <a:ext cx="2507480" cy="263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361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F03262-A1DA-A283-8295-903DAC209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458" y="-36576"/>
            <a:ext cx="5299586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s-ES" sz="4000" dirty="0"/>
              <a:t>Qué compromisos podemos pedir a las familias</a:t>
            </a:r>
          </a:p>
        </p:txBody>
      </p:sp>
      <p:pic>
        <p:nvPicPr>
          <p:cNvPr id="5" name="Imagen 4" descr="Imagen que contiene interior, persona, joven, niño&#10;&#10;El contenido generado por IA puede ser incorrecto.">
            <a:extLst>
              <a:ext uri="{FF2B5EF4-FFF2-40B4-BE49-F238E27FC236}">
                <a16:creationId xmlns:a16="http://schemas.microsoft.com/office/drawing/2014/main" id="{21EA4EFB-E4E8-4242-4C5B-FF26B8956B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57" r="11359" b="2"/>
          <a:stretch>
            <a:fillRect/>
          </a:stretch>
        </p:blipFill>
        <p:spPr>
          <a:xfrm rot="5400000">
            <a:off x="-395747" y="395748"/>
            <a:ext cx="6857999" cy="6066502"/>
          </a:xfrm>
          <a:prstGeom prst="rect">
            <a:avLst/>
          </a:prstGeom>
          <a:effectLst>
            <a:softEdge rad="274552"/>
          </a:effec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295FE1-7E8C-0A0B-FDE4-826E38C35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243" y="1348731"/>
            <a:ext cx="6566284" cy="4736592"/>
          </a:xfrm>
        </p:spPr>
        <p:txBody>
          <a:bodyPr>
            <a:noAutofit/>
          </a:bodyPr>
          <a:lstStyle/>
          <a:p>
            <a:r>
              <a:rPr lang="es-ES" sz="1800" dirty="0"/>
              <a:t>Definir cuales son </a:t>
            </a:r>
            <a:r>
              <a:rPr lang="es-ES" sz="1800" b="1" dirty="0"/>
              <a:t>los objetivos </a:t>
            </a:r>
            <a:r>
              <a:rPr lang="es-ES" sz="1800" dirty="0"/>
              <a:t>que desean en la educación de sus hijos </a:t>
            </a:r>
          </a:p>
          <a:p>
            <a:r>
              <a:rPr lang="es-ES" sz="1800" dirty="0"/>
              <a:t>Colaborar en los </a:t>
            </a:r>
            <a:r>
              <a:rPr lang="es-ES" sz="1800" b="1" dirty="0"/>
              <a:t>tiempos en fami</a:t>
            </a:r>
            <a:r>
              <a:rPr lang="es-ES" sz="1800" dirty="0"/>
              <a:t>lia para alcanzar esos mismos objetivos </a:t>
            </a:r>
          </a:p>
          <a:p>
            <a:r>
              <a:rPr lang="es-ES" sz="1800" dirty="0"/>
              <a:t>• Estar </a:t>
            </a:r>
            <a:r>
              <a:rPr lang="es-ES" sz="1800" b="1" dirty="0"/>
              <a:t>presente en la vida del centro </a:t>
            </a:r>
            <a:r>
              <a:rPr lang="es-ES" sz="1800" dirty="0"/>
              <a:t>escolar y la comunidad local:</a:t>
            </a:r>
          </a:p>
          <a:p>
            <a:pPr lvl="1"/>
            <a:r>
              <a:rPr lang="es-ES" dirty="0"/>
              <a:t>Estimular el aprendizaje </a:t>
            </a:r>
          </a:p>
          <a:p>
            <a:pPr lvl="1"/>
            <a:r>
              <a:rPr lang="es-ES" dirty="0"/>
              <a:t>Narrar la clase </a:t>
            </a:r>
          </a:p>
          <a:p>
            <a:pPr lvl="1"/>
            <a:r>
              <a:rPr lang="es-ES" dirty="0"/>
              <a:t>Conocer las dificultades y fortalezas de los hijos </a:t>
            </a:r>
          </a:p>
          <a:p>
            <a:pPr lvl="1"/>
            <a:r>
              <a:rPr lang="es-ES" dirty="0"/>
              <a:t>Establecer exigencias y horizontes </a:t>
            </a:r>
          </a:p>
          <a:p>
            <a:pPr lvl="1"/>
            <a:r>
              <a:rPr lang="es-ES" dirty="0"/>
              <a:t>Ofrecer recursos y experiencias de aprendizaje </a:t>
            </a:r>
          </a:p>
          <a:p>
            <a:pPr lvl="1"/>
            <a:r>
              <a:rPr lang="es-ES" dirty="0"/>
              <a:t>Fomentar las relaciones humanas con los iguales </a:t>
            </a:r>
          </a:p>
          <a:p>
            <a:pPr lvl="1"/>
            <a:r>
              <a:rPr lang="es-ES" dirty="0"/>
              <a:t>Aportar información sobre la vida familiar de los niños </a:t>
            </a:r>
          </a:p>
          <a:p>
            <a:pPr lvl="1"/>
            <a:r>
              <a:rPr lang="es-ES" dirty="0"/>
              <a:t>Propiciar actividades compartidas </a:t>
            </a:r>
          </a:p>
          <a:p>
            <a:pPr lvl="1"/>
            <a:r>
              <a:rPr lang="es-ES" dirty="0"/>
              <a:t>Participar en la gestión y organización del centro escolar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687746F-F170-EA18-4387-C39F779EC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785" y="6185318"/>
            <a:ext cx="2050891" cy="67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9F30763-B6C2-DB86-6107-EB8F7544F5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9717" y="-199992"/>
            <a:ext cx="2072285" cy="217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1923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sentadas en una cama&#10;&#10;El contenido generado por IA puede ser incorrecto.">
            <a:extLst>
              <a:ext uri="{FF2B5EF4-FFF2-40B4-BE49-F238E27FC236}">
                <a16:creationId xmlns:a16="http://schemas.microsoft.com/office/drawing/2014/main" id="{014F84C6-800D-C67A-68C7-40BBCFB2BF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9658"/>
          <a:stretch>
            <a:fillRect/>
          </a:stretch>
        </p:blipFill>
        <p:spPr>
          <a:xfrm>
            <a:off x="3344" y="0"/>
            <a:ext cx="4646726" cy="6857990"/>
          </a:xfrm>
          <a:prstGeom prst="rect">
            <a:avLst/>
          </a:prstGeom>
          <a:effectLst>
            <a:softEdge rad="182795"/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071608E-D33A-9CF4-386E-46B9F7643B8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029" y="-227896"/>
            <a:ext cx="10747074" cy="1609344"/>
          </a:xfrm>
          <a:prstGeom prst="rect">
            <a:avLst/>
          </a:prstGeom>
        </p:spPr>
      </p:pic>
      <p:sp>
        <p:nvSpPr>
          <p:cNvPr id="71683" name="Rectangle 3">
            <a:extLst>
              <a:ext uri="{FF2B5EF4-FFF2-40B4-BE49-F238E27FC236}">
                <a16:creationId xmlns:a16="http://schemas.microsoft.com/office/drawing/2014/main" id="{BAFAA7CC-EB16-F040-8B3A-DF6B1B1214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50070" y="1153551"/>
            <a:ext cx="7538585" cy="5704448"/>
          </a:xfrm>
        </p:spPr>
        <p:txBody>
          <a:bodyPr numCol="2">
            <a:normAutofit fontScale="85000" lnSpcReduction="10000"/>
          </a:bodyPr>
          <a:lstStyle/>
          <a:p>
            <a:pPr eaLnBrk="1" hangingPunct="1"/>
            <a:r>
              <a:rPr lang="es-ES" altLang="es-ES" sz="1800" b="1" dirty="0"/>
              <a:t>Educar para la vida personal</a:t>
            </a:r>
          </a:p>
          <a:p>
            <a:pPr eaLnBrk="1" hangingPunct="1"/>
            <a:r>
              <a:rPr lang="es-ES" altLang="es-ES" sz="1800" b="1" dirty="0"/>
              <a:t>Educar para construir el hogar</a:t>
            </a:r>
          </a:p>
          <a:p>
            <a:pPr marL="670543" lvl="1" indent="0">
              <a:buNone/>
            </a:pPr>
            <a:r>
              <a:rPr lang="es-ES" altLang="es-ES" dirty="0">
                <a:ea typeface="ＭＳ Ｐゴシック" panose="020B0600070205080204" pitchFamily="34" charset="-128"/>
              </a:rPr>
              <a:t>Responsabilidad del cuidado</a:t>
            </a:r>
          </a:p>
          <a:p>
            <a:pPr marL="670543" lvl="1" indent="0">
              <a:buNone/>
            </a:pPr>
            <a:r>
              <a:rPr lang="es-ES" altLang="es-ES" dirty="0">
                <a:ea typeface="ＭＳ Ｐゴシック" panose="020B0600070205080204" pitchFamily="34" charset="-128"/>
              </a:rPr>
              <a:t>Intimidad … lo propio</a:t>
            </a:r>
          </a:p>
          <a:p>
            <a:pPr marL="670543" lvl="1" indent="0">
              <a:buNone/>
            </a:pPr>
            <a:r>
              <a:rPr lang="es-ES" altLang="es-ES" dirty="0">
                <a:ea typeface="ＭＳ Ｐゴシック" panose="020B0600070205080204" pitchFamily="34" charset="-128"/>
              </a:rPr>
              <a:t>Pertenencia … tener dirección</a:t>
            </a:r>
          </a:p>
          <a:p>
            <a:pPr marL="670543" lvl="1" indent="0">
              <a:buNone/>
            </a:pPr>
            <a:r>
              <a:rPr lang="es-ES" altLang="es-ES" dirty="0">
                <a:ea typeface="ＭＳ Ｐゴシック" panose="020B0600070205080204" pitchFamily="34" charset="-128"/>
              </a:rPr>
              <a:t>Las memorias, los recuerdos</a:t>
            </a:r>
          </a:p>
          <a:p>
            <a:pPr marL="670543" lvl="1" indent="0">
              <a:buNone/>
            </a:pPr>
            <a:r>
              <a:rPr lang="es-ES" altLang="es-ES" dirty="0">
                <a:ea typeface="ＭＳ Ｐゴシック" panose="020B0600070205080204" pitchFamily="34" charset="-128"/>
              </a:rPr>
              <a:t>La comodidad … rutinas propias</a:t>
            </a:r>
          </a:p>
          <a:p>
            <a:pPr marL="670543" lvl="1" indent="0">
              <a:buNone/>
            </a:pPr>
            <a:r>
              <a:rPr lang="es-ES" altLang="es-ES" dirty="0">
                <a:ea typeface="ＭＳ Ｐゴシック" panose="020B0600070205080204" pitchFamily="34" charset="-128"/>
              </a:rPr>
              <a:t>¿Qué necesito yo?/¿qué necesitan los otros?</a:t>
            </a:r>
          </a:p>
          <a:p>
            <a:pPr eaLnBrk="1" hangingPunct="1"/>
            <a:r>
              <a:rPr lang="es-ES" altLang="es-ES" sz="1800" b="1" dirty="0"/>
              <a:t>Educar para la acogida</a:t>
            </a:r>
          </a:p>
          <a:p>
            <a:pPr eaLnBrk="1" hangingPunct="1"/>
            <a:r>
              <a:rPr lang="es-ES" altLang="es-ES" sz="1800" b="1" dirty="0"/>
              <a:t>Enseñar las Ciencias domésticas:</a:t>
            </a:r>
          </a:p>
          <a:p>
            <a:pPr marL="670543" lvl="1" indent="0">
              <a:buNone/>
            </a:pPr>
            <a:r>
              <a:rPr lang="es-ES" altLang="es-ES" dirty="0">
                <a:ea typeface="ＭＳ Ｐゴシック" panose="020B0600070205080204" pitchFamily="34" charset="-128"/>
              </a:rPr>
              <a:t>Nutrición, seguridad, cuidado de animales, limpieza, orden, presupuestos y compras, luz, ventilación, reparaciones domésticas, cuidado de la ropa…</a:t>
            </a:r>
          </a:p>
          <a:p>
            <a:pPr eaLnBrk="1" hangingPunct="1"/>
            <a:r>
              <a:rPr lang="es-ES" altLang="es-ES" sz="1800" b="1" dirty="0"/>
              <a:t>El placer de lo casero … ser autores de las cosas pequeñas</a:t>
            </a:r>
          </a:p>
          <a:p>
            <a:pPr marL="670543" lvl="1" indent="0">
              <a:buNone/>
            </a:pPr>
            <a:r>
              <a:rPr lang="es-ES" altLang="es-ES" dirty="0">
                <a:ea typeface="ＭＳ Ｐゴシック" panose="020B0600070205080204" pitchFamily="34" charset="-128"/>
              </a:rPr>
              <a:t>LA cocina, jardín, decoración</a:t>
            </a:r>
          </a:p>
          <a:p>
            <a:pPr marL="670543" lvl="1" indent="0">
              <a:buNone/>
            </a:pPr>
            <a:r>
              <a:rPr lang="es-ES" altLang="es-ES" dirty="0">
                <a:ea typeface="ＭＳ Ｐゴシック" panose="020B0600070205080204" pitchFamily="34" charset="-128"/>
              </a:rPr>
              <a:t>La hospitalidad</a:t>
            </a:r>
          </a:p>
          <a:p>
            <a:pPr marL="670543" lvl="1" indent="0">
              <a:buNone/>
            </a:pPr>
            <a:r>
              <a:rPr lang="es-ES" altLang="es-ES" dirty="0">
                <a:ea typeface="ＭＳ Ｐゴシック" panose="020B0600070205080204" pitchFamily="34" charset="-128"/>
              </a:rPr>
              <a:t>Crear belleza</a:t>
            </a:r>
          </a:p>
          <a:p>
            <a:pPr marL="670543" lvl="1" indent="0">
              <a:buNone/>
            </a:pPr>
            <a:endParaRPr lang="es-ES" altLang="es-ES" dirty="0">
              <a:ea typeface="ＭＳ Ｐゴシック" panose="020B0600070205080204" pitchFamily="34" charset="-128"/>
            </a:endParaRPr>
          </a:p>
          <a:p>
            <a:pPr marL="670543" lvl="1" indent="0">
              <a:buNone/>
            </a:pPr>
            <a:endParaRPr lang="es-ES" altLang="es-ES" dirty="0">
              <a:ea typeface="ＭＳ Ｐゴシック" panose="020B0600070205080204" pitchFamily="34" charset="-128"/>
            </a:endParaRPr>
          </a:p>
          <a:p>
            <a:pPr marL="670543" lvl="1" indent="0">
              <a:buNone/>
            </a:pPr>
            <a:endParaRPr lang="es-ES" altLang="es-ES" dirty="0">
              <a:ea typeface="ＭＳ Ｐゴシック" panose="020B0600070205080204" pitchFamily="34" charset="-128"/>
            </a:endParaRPr>
          </a:p>
          <a:p>
            <a:r>
              <a:rPr lang="es-ES" altLang="es-ES" sz="1800" b="1" dirty="0"/>
              <a:t>El amor a los lugares, espacios, raíces</a:t>
            </a:r>
          </a:p>
          <a:p>
            <a:r>
              <a:rPr lang="es-ES" altLang="es-ES" sz="1800" b="1" dirty="0"/>
              <a:t>LA experiencia de la maternidad y la paternidad</a:t>
            </a:r>
          </a:p>
          <a:p>
            <a:r>
              <a:rPr lang="es-ES" altLang="es-ES" sz="1800" b="1" dirty="0"/>
              <a:t>El crecimiento interpersonal</a:t>
            </a:r>
          </a:p>
          <a:p>
            <a:pPr marL="670543" lvl="1" indent="0">
              <a:buNone/>
            </a:pPr>
            <a:r>
              <a:rPr lang="es-ES" altLang="es-ES" dirty="0">
                <a:ea typeface="ＭＳ Ｐゴシック" panose="020B0600070205080204" pitchFamily="34" charset="-128"/>
              </a:rPr>
              <a:t>La amistad</a:t>
            </a:r>
          </a:p>
          <a:p>
            <a:pPr marL="670543" lvl="1" indent="0">
              <a:buNone/>
            </a:pPr>
            <a:r>
              <a:rPr lang="es-ES" altLang="es-ES" dirty="0">
                <a:ea typeface="ＭＳ Ｐゴシック" panose="020B0600070205080204" pitchFamily="34" charset="-128"/>
              </a:rPr>
              <a:t>El amor romántico</a:t>
            </a:r>
          </a:p>
          <a:p>
            <a:pPr eaLnBrk="1" hangingPunct="1"/>
            <a:r>
              <a:rPr lang="es-ES" altLang="es-ES" sz="1800" b="1" dirty="0"/>
              <a:t>Preparar para el trabajo</a:t>
            </a:r>
          </a:p>
          <a:p>
            <a:pPr marL="670543" lvl="1" indent="0">
              <a:buNone/>
            </a:pPr>
            <a:r>
              <a:rPr lang="es-ES" altLang="es-ES" dirty="0">
                <a:ea typeface="ＭＳ Ｐゴシック" panose="020B0600070205080204" pitchFamily="34" charset="-128"/>
              </a:rPr>
              <a:t>El énfasis en el dinero</a:t>
            </a:r>
          </a:p>
          <a:p>
            <a:pPr marL="670543" lvl="1" indent="0">
              <a:buNone/>
            </a:pPr>
            <a:r>
              <a:rPr lang="es-ES" altLang="es-ES" dirty="0">
                <a:ea typeface="ＭＳ Ｐゴシック" panose="020B0600070205080204" pitchFamily="34" charset="-128"/>
              </a:rPr>
              <a:t>Moverse hacia la igualdad</a:t>
            </a:r>
          </a:p>
          <a:p>
            <a:pPr marL="670543" lvl="1" indent="0">
              <a:buNone/>
            </a:pPr>
            <a:r>
              <a:rPr lang="es-ES" altLang="es-ES" dirty="0">
                <a:ea typeface="ＭＳ Ｐゴシック" panose="020B0600070205080204" pitchFamily="34" charset="-128"/>
              </a:rPr>
              <a:t>Respeto y prioridades</a:t>
            </a:r>
          </a:p>
          <a:p>
            <a:pPr marL="670543" lvl="1" indent="0">
              <a:buNone/>
            </a:pPr>
            <a:r>
              <a:rPr lang="es-ES" altLang="es-ES" dirty="0">
                <a:ea typeface="ＭＳ Ｐゴシック" panose="020B0600070205080204" pitchFamily="34" charset="-128"/>
              </a:rPr>
              <a:t>Nutrir todos los talentos</a:t>
            </a:r>
          </a:p>
          <a:p>
            <a:pPr eaLnBrk="1" hangingPunct="1"/>
            <a:r>
              <a:rPr lang="es-ES" altLang="es-ES" sz="1800" b="1" dirty="0"/>
              <a:t>Practicar la democracia</a:t>
            </a:r>
          </a:p>
          <a:p>
            <a:pPr marL="670543" lvl="1" indent="0">
              <a:buNone/>
            </a:pPr>
            <a:r>
              <a:rPr lang="es-ES" altLang="es-ES" dirty="0">
                <a:ea typeface="ＭＳ Ｐゴシック" panose="020B0600070205080204" pitchFamily="34" charset="-128"/>
              </a:rPr>
              <a:t>El servicio</a:t>
            </a:r>
          </a:p>
          <a:p>
            <a:pPr marL="670543" lvl="1" indent="0">
              <a:buNone/>
            </a:pPr>
            <a:r>
              <a:rPr lang="es-ES" altLang="es-ES" dirty="0">
                <a:ea typeface="ＭＳ Ｐゴシック" panose="020B0600070205080204" pitchFamily="34" charset="-128"/>
              </a:rPr>
              <a:t>La participación</a:t>
            </a:r>
          </a:p>
          <a:p>
            <a:pPr lvl="1" eaLnBrk="1" hangingPunct="1"/>
            <a:endParaRPr lang="es-ES" altLang="es-ES" b="1" dirty="0">
              <a:ea typeface="ＭＳ Ｐゴシック" panose="020B0600070205080204" pitchFamily="34" charset="-128"/>
            </a:endParaRPr>
          </a:p>
          <a:p>
            <a:pPr lvl="1" eaLnBrk="1" hangingPunct="1">
              <a:buFont typeface="Wingdings" pitchFamily="2" charset="2"/>
              <a:buNone/>
            </a:pPr>
            <a:endParaRPr lang="es-ES" altLang="es-ES" sz="900" dirty="0">
              <a:ea typeface="ＭＳ Ｐゴシック" panose="020B0600070205080204" pitchFamily="34" charset="-128"/>
            </a:endParaRPr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B7D4B94F-A48F-5A46-AD94-0E1D4C6731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310" y="-125685"/>
            <a:ext cx="10909913" cy="1609344"/>
          </a:xfrm>
          <a:ln>
            <a:noFill/>
          </a:ln>
        </p:spPr>
        <p:txBody>
          <a:bodyPr>
            <a:normAutofit/>
          </a:bodyPr>
          <a:lstStyle/>
          <a:p>
            <a:pPr algn="r" eaLnBrk="1" hangingPunct="1"/>
            <a:r>
              <a:rPr lang="es-ES" altLang="es-ES" sz="4000" dirty="0"/>
              <a:t>Se aprende a amar…Pero…¿qué no se puede enseñar en la escuela?</a:t>
            </a:r>
            <a:endParaRPr lang="es-ES" altLang="es-ES" sz="4000" b="1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EBAF4EC-D875-7A5E-A7F4-43D795969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061" y="6025019"/>
            <a:ext cx="2539615" cy="83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18BB0BB-4092-BE95-63B1-2498A7D9FF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5512" y="5878190"/>
            <a:ext cx="2671385" cy="118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9109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D80B6594-18F2-8844-818C-BB6C9942080B}"/>
              </a:ext>
            </a:extLst>
          </p:cNvPr>
          <p:cNvGrpSpPr/>
          <p:nvPr/>
        </p:nvGrpSpPr>
        <p:grpSpPr>
          <a:xfrm>
            <a:off x="7027177" y="0"/>
            <a:ext cx="5302096" cy="4684542"/>
            <a:chOff x="72571" y="1915886"/>
            <a:chExt cx="3889829" cy="4008035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21E385D7-3305-4B47-9BB9-72ADFBCD1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685" y="1915886"/>
              <a:ext cx="3664489" cy="400803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8" name="Forma libre 7">
              <a:extLst>
                <a:ext uri="{FF2B5EF4-FFF2-40B4-BE49-F238E27FC236}">
                  <a16:creationId xmlns:a16="http://schemas.microsoft.com/office/drawing/2014/main" id="{E03B4BEB-4F21-4D47-A921-12248CB9ADA9}"/>
                </a:ext>
              </a:extLst>
            </p:cNvPr>
            <p:cNvSpPr/>
            <p:nvPr/>
          </p:nvSpPr>
          <p:spPr>
            <a:xfrm>
              <a:off x="72571" y="1915886"/>
              <a:ext cx="3889829" cy="3628571"/>
            </a:xfrm>
            <a:custGeom>
              <a:avLst/>
              <a:gdLst>
                <a:gd name="connsiteX0" fmla="*/ 3686629 w 3889829"/>
                <a:gd name="connsiteY0" fmla="*/ 3628571 h 3628571"/>
                <a:gd name="connsiteX1" fmla="*/ 3149600 w 3889829"/>
                <a:gd name="connsiteY1" fmla="*/ 2728685 h 3628571"/>
                <a:gd name="connsiteX2" fmla="*/ 3280229 w 3889829"/>
                <a:gd name="connsiteY2" fmla="*/ 2322285 h 3628571"/>
                <a:gd name="connsiteX3" fmla="*/ 3048000 w 3889829"/>
                <a:gd name="connsiteY3" fmla="*/ 769257 h 3628571"/>
                <a:gd name="connsiteX4" fmla="*/ 3817258 w 3889829"/>
                <a:gd name="connsiteY4" fmla="*/ 449943 h 3628571"/>
                <a:gd name="connsiteX5" fmla="*/ 1857829 w 3889829"/>
                <a:gd name="connsiteY5" fmla="*/ 304800 h 3628571"/>
                <a:gd name="connsiteX6" fmla="*/ 595086 w 3889829"/>
                <a:gd name="connsiteY6" fmla="*/ 420914 h 3628571"/>
                <a:gd name="connsiteX7" fmla="*/ 0 w 3889829"/>
                <a:gd name="connsiteY7" fmla="*/ 696685 h 3628571"/>
                <a:gd name="connsiteX8" fmla="*/ 58058 w 3889829"/>
                <a:gd name="connsiteY8" fmla="*/ 0 h 3628571"/>
                <a:gd name="connsiteX9" fmla="*/ 3701143 w 3889829"/>
                <a:gd name="connsiteY9" fmla="*/ 87085 h 3628571"/>
                <a:gd name="connsiteX10" fmla="*/ 3889829 w 3889829"/>
                <a:gd name="connsiteY10" fmla="*/ 435428 h 3628571"/>
                <a:gd name="connsiteX11" fmla="*/ 3686629 w 3889829"/>
                <a:gd name="connsiteY11" fmla="*/ 3628571 h 362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89829" h="3628571">
                  <a:moveTo>
                    <a:pt x="3686629" y="3628571"/>
                  </a:moveTo>
                  <a:lnTo>
                    <a:pt x="3149600" y="2728685"/>
                  </a:lnTo>
                  <a:lnTo>
                    <a:pt x="3280229" y="2322285"/>
                  </a:lnTo>
                  <a:lnTo>
                    <a:pt x="3048000" y="769257"/>
                  </a:lnTo>
                  <a:lnTo>
                    <a:pt x="3817258" y="449943"/>
                  </a:lnTo>
                  <a:lnTo>
                    <a:pt x="1857829" y="304800"/>
                  </a:lnTo>
                  <a:lnTo>
                    <a:pt x="595086" y="420914"/>
                  </a:lnTo>
                  <a:lnTo>
                    <a:pt x="0" y="696685"/>
                  </a:lnTo>
                  <a:lnTo>
                    <a:pt x="58058" y="0"/>
                  </a:lnTo>
                  <a:lnTo>
                    <a:pt x="3701143" y="87085"/>
                  </a:lnTo>
                  <a:lnTo>
                    <a:pt x="3889829" y="435428"/>
                  </a:lnTo>
                  <a:lnTo>
                    <a:pt x="3686629" y="36285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s-ES" sz="1350">
                <a:solidFill>
                  <a:srgbClr val="FFFFFF"/>
                </a:solidFill>
                <a:latin typeface="Calibri"/>
              </a:endParaRPr>
            </a:p>
          </p:txBody>
        </p: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DEB1B176-3897-C596-CAF7-C3D0B391818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01719" y="-656167"/>
            <a:ext cx="9111504" cy="249168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7BC8934-C5DE-EE4A-8750-67DB70B5C918}"/>
              </a:ext>
            </a:extLst>
          </p:cNvPr>
          <p:cNvSpPr txBox="1"/>
          <p:nvPr/>
        </p:nvSpPr>
        <p:spPr>
          <a:xfrm>
            <a:off x="10665938" y="251122"/>
            <a:ext cx="12828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s-ES" sz="1600" b="1" dirty="0">
                <a:solidFill>
                  <a:srgbClr val="C00000"/>
                </a:solidFill>
                <a:latin typeface="Calibri"/>
              </a:rPr>
              <a:t>TIMIDONA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6D68FCA-98F1-8243-B821-07A04F6E571C}"/>
              </a:ext>
            </a:extLst>
          </p:cNvPr>
          <p:cNvSpPr/>
          <p:nvPr/>
        </p:nvSpPr>
        <p:spPr>
          <a:xfrm>
            <a:off x="-157926" y="1761997"/>
            <a:ext cx="9326978" cy="7040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s-ES" sz="2800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     Propicia el DIÁLOGO:</a:t>
            </a:r>
          </a:p>
          <a:p>
            <a:pPr algn="just">
              <a:lnSpc>
                <a:spcPct val="150000"/>
              </a:lnSpc>
              <a:defRPr/>
            </a:pPr>
            <a:endParaRPr lang="es-ES" sz="1200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Habla con cada uno de ellos a solas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Favorece las relaciones sociales, también</a:t>
            </a:r>
          </a:p>
          <a:p>
            <a:pPr lvl="1">
              <a:lnSpc>
                <a:spcPct val="150000"/>
              </a:lnSpc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      virtuales, con sus iguales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Pregúntales con frecuencia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Apaga todas las pantallas algunos ratos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Comparte tus sentimientos y acepta y consuela su frustración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Confía en sus posibilidades y elógiales cuando superan alguna barrera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Ayúdales a crear propuestas para relacionarse con otros,                    también virtualmente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Aprende de ellos y con ellos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s-ES" sz="2800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s-ES" sz="2800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s-ES" sz="2800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222DAD0-4564-F1B8-1B83-5F49F236B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055" y="-38856"/>
            <a:ext cx="10058400" cy="1609344"/>
          </a:xfrm>
        </p:spPr>
        <p:txBody>
          <a:bodyPr>
            <a:normAutofit/>
          </a:bodyPr>
          <a:lstStyle/>
          <a:p>
            <a:r>
              <a:rPr lang="es-ES" sz="4800" dirty="0"/>
              <a:t>1.Y en concreto, </a:t>
            </a:r>
            <a:br>
              <a:rPr lang="es-ES" sz="4800" dirty="0"/>
            </a:br>
            <a:r>
              <a:rPr lang="es-ES" sz="4800" dirty="0"/>
              <a:t>¿qué hacemos las familias?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44F2069-B08D-3AF5-DCE8-93D23A6B8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787" y="5874707"/>
            <a:ext cx="2997890" cy="98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4D3AFFD-8386-3417-F67D-0FF79C0C20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8293" y="3831196"/>
            <a:ext cx="2044804" cy="215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5635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A59F587-BD25-1240-BA7C-7B28A892A984}"/>
              </a:ext>
            </a:extLst>
          </p:cNvPr>
          <p:cNvGrpSpPr/>
          <p:nvPr/>
        </p:nvGrpSpPr>
        <p:grpSpPr>
          <a:xfrm>
            <a:off x="9078174" y="-313151"/>
            <a:ext cx="3113826" cy="5924811"/>
            <a:chOff x="9710057" y="1654629"/>
            <a:chExt cx="1792222" cy="4202918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5EB07CA1-8EDD-8445-B014-619A428387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40" t="12761" r="29714" b="5751"/>
            <a:stretch/>
          </p:blipFill>
          <p:spPr>
            <a:xfrm>
              <a:off x="9769146" y="2134928"/>
              <a:ext cx="1733133" cy="372261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Forma libre 5">
              <a:extLst>
                <a:ext uri="{FF2B5EF4-FFF2-40B4-BE49-F238E27FC236}">
                  <a16:creationId xmlns:a16="http://schemas.microsoft.com/office/drawing/2014/main" id="{772A4A49-CB4C-3344-B60F-AE291F550FE9}"/>
                </a:ext>
              </a:extLst>
            </p:cNvPr>
            <p:cNvSpPr/>
            <p:nvPr/>
          </p:nvSpPr>
          <p:spPr>
            <a:xfrm>
              <a:off x="9710057" y="1654629"/>
              <a:ext cx="595086" cy="1625600"/>
            </a:xfrm>
            <a:custGeom>
              <a:avLst/>
              <a:gdLst>
                <a:gd name="connsiteX0" fmla="*/ 0 w 595086"/>
                <a:gd name="connsiteY0" fmla="*/ 0 h 1625600"/>
                <a:gd name="connsiteX1" fmla="*/ 595086 w 595086"/>
                <a:gd name="connsiteY1" fmla="*/ 14514 h 1625600"/>
                <a:gd name="connsiteX2" fmla="*/ 377372 w 595086"/>
                <a:gd name="connsiteY2" fmla="*/ 1611085 h 1625600"/>
                <a:gd name="connsiteX3" fmla="*/ 58057 w 595086"/>
                <a:gd name="connsiteY3" fmla="*/ 1625600 h 1625600"/>
                <a:gd name="connsiteX4" fmla="*/ 0 w 595086"/>
                <a:gd name="connsiteY4" fmla="*/ 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086" h="1625600">
                  <a:moveTo>
                    <a:pt x="0" y="0"/>
                  </a:moveTo>
                  <a:lnTo>
                    <a:pt x="595086" y="14514"/>
                  </a:lnTo>
                  <a:lnTo>
                    <a:pt x="377372" y="1611085"/>
                  </a:lnTo>
                  <a:lnTo>
                    <a:pt x="58057" y="162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s-ES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3" name="Rectángulo 2">
            <a:extLst>
              <a:ext uri="{FF2B5EF4-FFF2-40B4-BE49-F238E27FC236}">
                <a16:creationId xmlns:a16="http://schemas.microsoft.com/office/drawing/2014/main" id="{A6D68FCA-98F1-8243-B821-07A04F6E571C}"/>
              </a:ext>
            </a:extLst>
          </p:cNvPr>
          <p:cNvSpPr/>
          <p:nvPr/>
        </p:nvSpPr>
        <p:spPr>
          <a:xfrm>
            <a:off x="-205680" y="1799918"/>
            <a:ext cx="8886034" cy="657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s-ES" sz="2800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     Fomenta la RESPONSABILIDAD y fija LÍMITES: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s-ES" sz="2800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Fomenta las actividades de colaboración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Establece rutinas diarias pero flexibles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Procura hacerles encargos y elogia los logros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Hacerles ver que tenemos confianza en ellos y que ellos deben confiar en sí mismos.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Establecer normas y límites firmes.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No hagas comparaciones con hermanos o compañeros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Cierra el día, celebrando algo positivo que han logrado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s-ES" sz="2800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s-ES" sz="2800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s-ES" sz="2800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F861242-1CC6-3D41-BC23-026A8593824B}"/>
              </a:ext>
            </a:extLst>
          </p:cNvPr>
          <p:cNvSpPr txBox="1"/>
          <p:nvPr/>
        </p:nvSpPr>
        <p:spPr>
          <a:xfrm>
            <a:off x="10219160" y="87167"/>
            <a:ext cx="1475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b="1" dirty="0">
                <a:solidFill>
                  <a:srgbClr val="C00000"/>
                </a:solidFill>
                <a:latin typeface="Calibri"/>
              </a:rPr>
              <a:t>CAPRICHONA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37473A7-47EC-E6BC-C1FA-CA07F18F8AD1}"/>
              </a:ext>
            </a:extLst>
          </p:cNvPr>
          <p:cNvSpPr txBox="1">
            <a:spLocks/>
          </p:cNvSpPr>
          <p:nvPr/>
        </p:nvSpPr>
        <p:spPr>
          <a:xfrm>
            <a:off x="397820" y="405991"/>
            <a:ext cx="10058400" cy="16093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dirty="0"/>
              <a:t>2.Y en concreto, ¿qué hacemos las familias?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EE8F517-97A6-DB87-B204-40E7B8F1C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277" y="5821077"/>
            <a:ext cx="3161399" cy="103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664AB00-234D-AB2A-BC84-E1F3A49814B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3571" y="-366945"/>
            <a:ext cx="9111504" cy="249168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117C621-F195-F2F3-9FD5-8A6998B0B6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3370" y="2334159"/>
            <a:ext cx="2044804" cy="215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6907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A6D68FCA-98F1-8243-B821-07A04F6E571C}"/>
              </a:ext>
            </a:extLst>
          </p:cNvPr>
          <p:cNvSpPr/>
          <p:nvPr/>
        </p:nvSpPr>
        <p:spPr>
          <a:xfrm>
            <a:off x="113685" y="1591681"/>
            <a:ext cx="7815290" cy="6926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  <a:defRPr/>
            </a:pPr>
            <a:endParaRPr lang="es-ES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sz="2800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CUIDA los ESPACIOS dentro y fuera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El amor a los lugares, hacerlos propios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La luz natural  cuando es posible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El silencio o los cascos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Comodidad y ‘movilidad’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El orden, el cuidado y la higiene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Poner en práctica medidas de ahorro y uso adecuado de agua, luz, papel, alimentos...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Conocer los métodos de reciclaje y utilizar los contenedores correctamente.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Prestar cuidado a animales y plantas.</a:t>
            </a:r>
          </a:p>
          <a:p>
            <a:pPr lvl="1" algn="just">
              <a:lnSpc>
                <a:spcPct val="150000"/>
              </a:lnSpc>
              <a:defRPr/>
            </a:pPr>
            <a:endParaRPr lang="es-ES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lvl="1" algn="just">
              <a:lnSpc>
                <a:spcPct val="150000"/>
              </a:lnSpc>
              <a:defRPr/>
            </a:pPr>
            <a:endParaRPr lang="es-ES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s-ES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s-ES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15F8139-28D6-3042-B3F0-99039BB244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975" y="87839"/>
            <a:ext cx="4186403" cy="44716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FCC2CE7-7AE6-204C-8A0B-F6787E2BCA34}"/>
              </a:ext>
            </a:extLst>
          </p:cNvPr>
          <p:cNvSpPr txBox="1"/>
          <p:nvPr/>
        </p:nvSpPr>
        <p:spPr>
          <a:xfrm>
            <a:off x="10376134" y="4559537"/>
            <a:ext cx="1570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b="1" dirty="0">
                <a:solidFill>
                  <a:srgbClr val="C00000"/>
                </a:solidFill>
                <a:latin typeface="Calibri"/>
              </a:rPr>
              <a:t>CONTAMINÓN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46F699A-95B5-135E-E1DA-A78910DE7A8C}"/>
              </a:ext>
            </a:extLst>
          </p:cNvPr>
          <p:cNvSpPr txBox="1">
            <a:spLocks/>
          </p:cNvSpPr>
          <p:nvPr/>
        </p:nvSpPr>
        <p:spPr>
          <a:xfrm>
            <a:off x="317734" y="275666"/>
            <a:ext cx="10058400" cy="16093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dirty="0"/>
              <a:t>3.Y en concreto, ¿qué hacemos las familias?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5B0F47E-1386-E685-424A-FED18A2C8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186" y="5686816"/>
            <a:ext cx="3570737" cy="117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54DE6A0-356F-15E0-3D7D-B103AAA54D0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34422" y="-418172"/>
            <a:ext cx="9111504" cy="249168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AF6514B-8FA3-6608-4AF9-C4009BB10A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6243" y="2671491"/>
            <a:ext cx="2044804" cy="215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052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B5A027E-830A-3142-AE8B-C183C4175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53096" y="703073"/>
            <a:ext cx="5438903" cy="4991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6D68FCA-98F1-8243-B821-07A04F6E571C}"/>
              </a:ext>
            </a:extLst>
          </p:cNvPr>
          <p:cNvSpPr/>
          <p:nvPr/>
        </p:nvSpPr>
        <p:spPr>
          <a:xfrm>
            <a:off x="-211263" y="1033708"/>
            <a:ext cx="6866679" cy="7342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  <a:defRPr/>
            </a:pPr>
            <a:endParaRPr lang="es-ES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s-ES" sz="2800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      Equilibra el uso del TIEMPO: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Comparte actividades ordinarias, juegos y ejercicio físico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Respeta tiempo libre, fin de semana, fiestas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Mantén un horario regular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Saber dónde, en qué y cómo están jugando: Los riesgos de la ludopatía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Crea una rutina antes de dormir </a:t>
            </a:r>
          </a:p>
          <a:p>
            <a:pPr lvl="1">
              <a:lnSpc>
                <a:spcPct val="150000"/>
              </a:lnSpc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     o un momento de relajación antes de dormirse.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Nunca utilices la cama como castigo.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Pierde el tiempo y abúrrete con ellos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s-ES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lvl="1" algn="just">
              <a:lnSpc>
                <a:spcPct val="150000"/>
              </a:lnSpc>
              <a:defRPr/>
            </a:pPr>
            <a:endParaRPr lang="es-ES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lvl="1" algn="just">
              <a:lnSpc>
                <a:spcPct val="150000"/>
              </a:lnSpc>
              <a:defRPr/>
            </a:pPr>
            <a:endParaRPr lang="es-ES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s-ES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s-ES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7EACC59-0349-0D48-86A0-E510362AD20F}"/>
              </a:ext>
            </a:extLst>
          </p:cNvPr>
          <p:cNvSpPr txBox="1"/>
          <p:nvPr/>
        </p:nvSpPr>
        <p:spPr>
          <a:xfrm>
            <a:off x="10774162" y="2056211"/>
            <a:ext cx="1128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dirty="0">
                <a:solidFill>
                  <a:srgbClr val="C00000"/>
                </a:solidFill>
                <a:latin typeface="Calibri"/>
              </a:rPr>
              <a:t>DIGITONA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CD4426F-A3AF-662A-948E-091503AB7057}"/>
              </a:ext>
            </a:extLst>
          </p:cNvPr>
          <p:cNvSpPr txBox="1">
            <a:spLocks/>
          </p:cNvSpPr>
          <p:nvPr/>
        </p:nvSpPr>
        <p:spPr>
          <a:xfrm>
            <a:off x="292705" y="446867"/>
            <a:ext cx="11899295" cy="16093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dirty="0"/>
              <a:t>4. Y en concreto, ¿qué hacemos las familias?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D9F0068-6EAB-92D1-1484-6842844B4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403" y="5950676"/>
            <a:ext cx="2766274" cy="90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1B359B4-D632-3DC5-5B37-FD649F14EAA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69411" y="-415422"/>
            <a:ext cx="11807926" cy="198078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470B745-6BBD-4348-C706-C6F411FAEB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3896" y="4875573"/>
            <a:ext cx="2044804" cy="215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0361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973A4C2F-CAC7-EF4B-8EC0-4077BDBEB7EA}"/>
              </a:ext>
            </a:extLst>
          </p:cNvPr>
          <p:cNvGrpSpPr/>
          <p:nvPr/>
        </p:nvGrpSpPr>
        <p:grpSpPr>
          <a:xfrm>
            <a:off x="8707903" y="-858128"/>
            <a:ext cx="3484098" cy="4489900"/>
            <a:chOff x="-190440" y="1305672"/>
            <a:chExt cx="3096926" cy="4458314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828C5023-E0EC-994C-85FF-E9828C743228}"/>
                </a:ext>
              </a:extLst>
            </p:cNvPr>
            <p:cNvGrpSpPr/>
            <p:nvPr/>
          </p:nvGrpSpPr>
          <p:grpSpPr>
            <a:xfrm>
              <a:off x="-190440" y="1305672"/>
              <a:ext cx="2974546" cy="4337276"/>
              <a:chOff x="3585029" y="-87086"/>
              <a:chExt cx="2974546" cy="4337276"/>
            </a:xfrm>
          </p:grpSpPr>
          <p:pic>
            <p:nvPicPr>
              <p:cNvPr id="10" name="Imagen 9">
                <a:extLst>
                  <a:ext uri="{FF2B5EF4-FFF2-40B4-BE49-F238E27FC236}">
                    <a16:creationId xmlns:a16="http://schemas.microsoft.com/office/drawing/2014/main" id="{DDE5A704-135A-B34A-BFE8-94D5C3976E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4652" b="21585"/>
              <a:stretch/>
            </p:blipFill>
            <p:spPr>
              <a:xfrm>
                <a:off x="3745645" y="0"/>
                <a:ext cx="2813930" cy="425019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1" name="Forma libre 10">
                <a:extLst>
                  <a:ext uri="{FF2B5EF4-FFF2-40B4-BE49-F238E27FC236}">
                    <a16:creationId xmlns:a16="http://schemas.microsoft.com/office/drawing/2014/main" id="{AE5213E4-B2D0-174D-A50F-233FB3A2B05F}"/>
                  </a:ext>
                </a:extLst>
              </p:cNvPr>
              <p:cNvSpPr/>
              <p:nvPr/>
            </p:nvSpPr>
            <p:spPr>
              <a:xfrm>
                <a:off x="3585029" y="-87086"/>
                <a:ext cx="1291771" cy="1103086"/>
              </a:xfrm>
              <a:custGeom>
                <a:avLst/>
                <a:gdLst>
                  <a:gd name="connsiteX0" fmla="*/ 1291771 w 1291771"/>
                  <a:gd name="connsiteY0" fmla="*/ 87086 h 1103086"/>
                  <a:gd name="connsiteX1" fmla="*/ 362857 w 1291771"/>
                  <a:gd name="connsiteY1" fmla="*/ 1103086 h 1103086"/>
                  <a:gd name="connsiteX2" fmla="*/ 58057 w 1291771"/>
                  <a:gd name="connsiteY2" fmla="*/ 986972 h 1103086"/>
                  <a:gd name="connsiteX3" fmla="*/ 43542 w 1291771"/>
                  <a:gd name="connsiteY3" fmla="*/ 841829 h 1103086"/>
                  <a:gd name="connsiteX4" fmla="*/ 29028 w 1291771"/>
                  <a:gd name="connsiteY4" fmla="*/ 798286 h 1103086"/>
                  <a:gd name="connsiteX5" fmla="*/ 0 w 1291771"/>
                  <a:gd name="connsiteY5" fmla="*/ 754743 h 1103086"/>
                  <a:gd name="connsiteX6" fmla="*/ 87085 w 1291771"/>
                  <a:gd name="connsiteY6" fmla="*/ 0 h 1103086"/>
                  <a:gd name="connsiteX7" fmla="*/ 1291771 w 1291771"/>
                  <a:gd name="connsiteY7" fmla="*/ 87086 h 1103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91771" h="1103086">
                    <a:moveTo>
                      <a:pt x="1291771" y="87086"/>
                    </a:moveTo>
                    <a:lnTo>
                      <a:pt x="362857" y="1103086"/>
                    </a:lnTo>
                    <a:lnTo>
                      <a:pt x="58057" y="986972"/>
                    </a:lnTo>
                    <a:cubicBezTo>
                      <a:pt x="53219" y="938591"/>
                      <a:pt x="50935" y="889886"/>
                      <a:pt x="43542" y="841829"/>
                    </a:cubicBezTo>
                    <a:cubicBezTo>
                      <a:pt x="41216" y="826707"/>
                      <a:pt x="35870" y="811970"/>
                      <a:pt x="29028" y="798286"/>
                    </a:cubicBezTo>
                    <a:cubicBezTo>
                      <a:pt x="21227" y="782684"/>
                      <a:pt x="0" y="754743"/>
                      <a:pt x="0" y="754743"/>
                    </a:cubicBezTo>
                    <a:lnTo>
                      <a:pt x="87085" y="0"/>
                    </a:lnTo>
                    <a:lnTo>
                      <a:pt x="1291771" y="870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s-ES" sz="1350">
                  <a:solidFill>
                    <a:srgbClr val="FFFFFF"/>
                  </a:solidFill>
                  <a:latin typeface="Calibri"/>
                </a:endParaRPr>
              </a:p>
            </p:txBody>
          </p:sp>
        </p:grpSp>
        <p:sp>
          <p:nvSpPr>
            <p:cNvPr id="9" name="Forma libre 8">
              <a:extLst>
                <a:ext uri="{FF2B5EF4-FFF2-40B4-BE49-F238E27FC236}">
                  <a16:creationId xmlns:a16="http://schemas.microsoft.com/office/drawing/2014/main" id="{5E931C9B-9D5E-3A4E-BD9F-73002EF977B4}"/>
                </a:ext>
              </a:extLst>
            </p:cNvPr>
            <p:cNvSpPr/>
            <p:nvPr/>
          </p:nvSpPr>
          <p:spPr>
            <a:xfrm>
              <a:off x="2122714" y="1992086"/>
              <a:ext cx="783772" cy="3771900"/>
            </a:xfrm>
            <a:custGeom>
              <a:avLst/>
              <a:gdLst>
                <a:gd name="connsiteX0" fmla="*/ 391886 w 783772"/>
                <a:gd name="connsiteY0" fmla="*/ 146957 h 3771900"/>
                <a:gd name="connsiteX1" fmla="*/ 391886 w 783772"/>
                <a:gd name="connsiteY1" fmla="*/ 146957 h 3771900"/>
                <a:gd name="connsiteX2" fmla="*/ 375557 w 783772"/>
                <a:gd name="connsiteY2" fmla="*/ 293914 h 3771900"/>
                <a:gd name="connsiteX3" fmla="*/ 571500 w 783772"/>
                <a:gd name="connsiteY3" fmla="*/ 620485 h 3771900"/>
                <a:gd name="connsiteX4" fmla="*/ 587829 w 783772"/>
                <a:gd name="connsiteY4" fmla="*/ 1175657 h 3771900"/>
                <a:gd name="connsiteX5" fmla="*/ 604157 w 783772"/>
                <a:gd name="connsiteY5" fmla="*/ 1600200 h 3771900"/>
                <a:gd name="connsiteX6" fmla="*/ 0 w 783772"/>
                <a:gd name="connsiteY6" fmla="*/ 3706585 h 3771900"/>
                <a:gd name="connsiteX7" fmla="*/ 653143 w 783772"/>
                <a:gd name="connsiteY7" fmla="*/ 3771900 h 3771900"/>
                <a:gd name="connsiteX8" fmla="*/ 783772 w 783772"/>
                <a:gd name="connsiteY8" fmla="*/ 3233057 h 3771900"/>
                <a:gd name="connsiteX9" fmla="*/ 751115 w 783772"/>
                <a:gd name="connsiteY9" fmla="*/ 0 h 3771900"/>
                <a:gd name="connsiteX10" fmla="*/ 391886 w 783772"/>
                <a:gd name="connsiteY10" fmla="*/ 146957 h 377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83772" h="3771900">
                  <a:moveTo>
                    <a:pt x="391886" y="146957"/>
                  </a:moveTo>
                  <a:lnTo>
                    <a:pt x="391886" y="146957"/>
                  </a:lnTo>
                  <a:lnTo>
                    <a:pt x="375557" y="293914"/>
                  </a:lnTo>
                  <a:lnTo>
                    <a:pt x="571500" y="620485"/>
                  </a:lnTo>
                  <a:lnTo>
                    <a:pt x="587829" y="1175657"/>
                  </a:lnTo>
                  <a:lnTo>
                    <a:pt x="604157" y="1600200"/>
                  </a:lnTo>
                  <a:lnTo>
                    <a:pt x="0" y="3706585"/>
                  </a:lnTo>
                  <a:lnTo>
                    <a:pt x="653143" y="3771900"/>
                  </a:lnTo>
                  <a:lnTo>
                    <a:pt x="783772" y="3233057"/>
                  </a:lnTo>
                  <a:lnTo>
                    <a:pt x="751115" y="0"/>
                  </a:lnTo>
                  <a:lnTo>
                    <a:pt x="391886" y="1469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s-ES" sz="1350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3" name="Rectángulo 2">
            <a:extLst>
              <a:ext uri="{FF2B5EF4-FFF2-40B4-BE49-F238E27FC236}">
                <a16:creationId xmlns:a16="http://schemas.microsoft.com/office/drawing/2014/main" id="{A6D68FCA-98F1-8243-B821-07A04F6E571C}"/>
              </a:ext>
            </a:extLst>
          </p:cNvPr>
          <p:cNvSpPr/>
          <p:nvPr/>
        </p:nvSpPr>
        <p:spPr>
          <a:xfrm>
            <a:off x="2016690" y="1798594"/>
            <a:ext cx="8493043" cy="8868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s-ES" sz="2000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  Cuida la ALIMENTACIÓN y LA HIDRATACIÓN SALUDABLE</a:t>
            </a:r>
          </a:p>
          <a:p>
            <a:pPr algn="just">
              <a:lnSpc>
                <a:spcPct val="150000"/>
              </a:lnSpc>
              <a:defRPr/>
            </a:pPr>
            <a:endParaRPr lang="es-ES" sz="1600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285750" indent="-285750">
              <a:lnSpc>
                <a:spcPct val="140000"/>
              </a:lnSpc>
              <a:buFont typeface="Arial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Enseña los hábitos alimentarios saludables predicando con el ejemplo: Comed todos lo mismo.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Consume alimentos frescos o mínimamente procesados, potenciando que sea un menú variado.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Comed todos juntos al menos una vez al día , en ambiente relajado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Rompe algunas reglas en algunos momentos especiales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Evita los distractores: las pantallas no son comensales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Recomienda que  tengan accesible un vaso de agua y que beban con regularidad.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  <a:defRPr/>
            </a:pPr>
            <a:endParaRPr lang="es-ES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285750" indent="-285750">
              <a:lnSpc>
                <a:spcPct val="140000"/>
              </a:lnSpc>
              <a:buFont typeface="Arial"/>
              <a:buChar char="•"/>
              <a:defRPr/>
            </a:pPr>
            <a:endParaRPr lang="es-ES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285750" indent="-285750">
              <a:lnSpc>
                <a:spcPct val="140000"/>
              </a:lnSpc>
              <a:buFont typeface="Arial"/>
              <a:buChar char="•"/>
              <a:defRPr/>
            </a:pPr>
            <a:endParaRPr lang="es-ES" sz="2800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285750" indent="-285750">
              <a:lnSpc>
                <a:spcPct val="140000"/>
              </a:lnSpc>
              <a:buFont typeface="Arial"/>
              <a:buChar char="•"/>
              <a:defRPr/>
            </a:pPr>
            <a:endParaRPr lang="es-ES" sz="2800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285750" indent="-285750">
              <a:lnSpc>
                <a:spcPct val="140000"/>
              </a:lnSpc>
              <a:buFont typeface="Arial"/>
              <a:buChar char="•"/>
              <a:defRPr/>
            </a:pPr>
            <a:endParaRPr lang="es-ES" sz="2800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s-ES" sz="2800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s-ES" sz="2800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s-ES" sz="2800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F861242-1CC6-3D41-BC23-026A8593824B}"/>
              </a:ext>
            </a:extLst>
          </p:cNvPr>
          <p:cNvSpPr txBox="1"/>
          <p:nvPr/>
        </p:nvSpPr>
        <p:spPr>
          <a:xfrm>
            <a:off x="10831845" y="3262440"/>
            <a:ext cx="1291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dirty="0">
                <a:solidFill>
                  <a:srgbClr val="C00000"/>
                </a:solidFill>
                <a:latin typeface="Calibri"/>
              </a:rPr>
              <a:t>DULCITONA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6B5BC822-BB59-6BB4-619F-E55267E9DF6A}"/>
              </a:ext>
            </a:extLst>
          </p:cNvPr>
          <p:cNvGrpSpPr/>
          <p:nvPr/>
        </p:nvGrpSpPr>
        <p:grpSpPr>
          <a:xfrm>
            <a:off x="-310184" y="4108536"/>
            <a:ext cx="2326874" cy="2749463"/>
            <a:chOff x="0" y="711200"/>
            <a:chExt cx="3001161" cy="4400126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C627CC74-75B9-AC60-5121-8B851E86D4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51"/>
            <a:stretch/>
          </p:blipFill>
          <p:spPr>
            <a:xfrm flipH="1">
              <a:off x="208092" y="733693"/>
              <a:ext cx="2793069" cy="43776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4" name="Forma libre 13">
              <a:extLst>
                <a:ext uri="{FF2B5EF4-FFF2-40B4-BE49-F238E27FC236}">
                  <a16:creationId xmlns:a16="http://schemas.microsoft.com/office/drawing/2014/main" id="{E6A83FA2-2B40-BC69-F02E-F297A86DA52E}"/>
                </a:ext>
              </a:extLst>
            </p:cNvPr>
            <p:cNvSpPr/>
            <p:nvPr/>
          </p:nvSpPr>
          <p:spPr>
            <a:xfrm>
              <a:off x="0" y="711200"/>
              <a:ext cx="827314" cy="2989943"/>
            </a:xfrm>
            <a:custGeom>
              <a:avLst/>
              <a:gdLst>
                <a:gd name="connsiteX0" fmla="*/ 827314 w 827314"/>
                <a:gd name="connsiteY0" fmla="*/ 0 h 2989943"/>
                <a:gd name="connsiteX1" fmla="*/ 0 w 827314"/>
                <a:gd name="connsiteY1" fmla="*/ 14514 h 2989943"/>
                <a:gd name="connsiteX2" fmla="*/ 29029 w 827314"/>
                <a:gd name="connsiteY2" fmla="*/ 2989943 h 2989943"/>
                <a:gd name="connsiteX3" fmla="*/ 420914 w 827314"/>
                <a:gd name="connsiteY3" fmla="*/ 2960914 h 2989943"/>
                <a:gd name="connsiteX4" fmla="*/ 377371 w 827314"/>
                <a:gd name="connsiteY4" fmla="*/ 2815771 h 2989943"/>
                <a:gd name="connsiteX5" fmla="*/ 362857 w 827314"/>
                <a:gd name="connsiteY5" fmla="*/ 1915886 h 2989943"/>
                <a:gd name="connsiteX6" fmla="*/ 580571 w 827314"/>
                <a:gd name="connsiteY6" fmla="*/ 1059543 h 2989943"/>
                <a:gd name="connsiteX7" fmla="*/ 740229 w 827314"/>
                <a:gd name="connsiteY7" fmla="*/ 464457 h 2989943"/>
                <a:gd name="connsiteX8" fmla="*/ 827314 w 827314"/>
                <a:gd name="connsiteY8" fmla="*/ 0 h 2989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7314" h="2989943">
                  <a:moveTo>
                    <a:pt x="827314" y="0"/>
                  </a:moveTo>
                  <a:lnTo>
                    <a:pt x="0" y="14514"/>
                  </a:lnTo>
                  <a:lnTo>
                    <a:pt x="29029" y="2989943"/>
                  </a:lnTo>
                  <a:lnTo>
                    <a:pt x="420914" y="2960914"/>
                  </a:lnTo>
                  <a:lnTo>
                    <a:pt x="377371" y="2815771"/>
                  </a:lnTo>
                  <a:lnTo>
                    <a:pt x="362857" y="1915886"/>
                  </a:lnTo>
                  <a:lnTo>
                    <a:pt x="580571" y="1059543"/>
                  </a:lnTo>
                  <a:lnTo>
                    <a:pt x="740229" y="464457"/>
                  </a:lnTo>
                  <a:lnTo>
                    <a:pt x="82731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s-ES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15" name="Título 1">
            <a:extLst>
              <a:ext uri="{FF2B5EF4-FFF2-40B4-BE49-F238E27FC236}">
                <a16:creationId xmlns:a16="http://schemas.microsoft.com/office/drawing/2014/main" id="{42FDA1E8-CCD0-B49E-819B-FAB2B909290D}"/>
              </a:ext>
            </a:extLst>
          </p:cNvPr>
          <p:cNvSpPr txBox="1">
            <a:spLocks/>
          </p:cNvSpPr>
          <p:nvPr/>
        </p:nvSpPr>
        <p:spPr>
          <a:xfrm>
            <a:off x="477211" y="252773"/>
            <a:ext cx="10058400" cy="16093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dirty="0"/>
              <a:t>5. Y en concreto, </a:t>
            </a:r>
          </a:p>
          <a:p>
            <a:r>
              <a:rPr lang="es-ES" sz="4800" dirty="0"/>
              <a:t>¿qué hacemos las familias?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858C11B-CCD7-76AE-35BE-D23DA1465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147" y="5976832"/>
            <a:ext cx="2686529" cy="88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C67F567-512A-7D99-E5AD-C4C580BD740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03601" y="-450837"/>
            <a:ext cx="9111504" cy="249168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4EB17AC-7797-20E2-E4EA-1DC3EF937F3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067235">
            <a:off x="216060" y="1810312"/>
            <a:ext cx="1776713" cy="186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1924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DE75DD7-93A7-5447-A8D7-7974A2E5DF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972" y="1173140"/>
            <a:ext cx="3124028" cy="4692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6D68FCA-98F1-8243-B821-07A04F6E571C}"/>
              </a:ext>
            </a:extLst>
          </p:cNvPr>
          <p:cNvSpPr/>
          <p:nvPr/>
        </p:nvSpPr>
        <p:spPr>
          <a:xfrm>
            <a:off x="-17074" y="1462786"/>
            <a:ext cx="8439577" cy="6095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s-ES" sz="2800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     MANTEN EL EQUILIBRIO Y LA CALMA: 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Genera un ambiente de seguridad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Afronta momentos de miedo,  enfado, </a:t>
            </a:r>
            <a:r>
              <a:rPr lang="es-ES" b="1" dirty="0" err="1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apa</a:t>
            </a: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tía, aburrimiento con serenidad: Tú eres el adulto…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Comprender sus miedos y no pretendas cambiar su actitud al instante.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Reforzar la confianza y felicitarle con cada pequeño logro.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Enseñar estrategias para enfrentarse a los miedos: respiración, pensamientos positivos, valorar si son miedos reales o no…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Comparte con otros adultos la situación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Evita el exceso de infoxicación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Blinda tiempos para ti y escúchate a ti mismo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s-ES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340A236-7DC4-D242-B7C1-D969BC98ED0F}"/>
              </a:ext>
            </a:extLst>
          </p:cNvPr>
          <p:cNvSpPr txBox="1"/>
          <p:nvPr/>
        </p:nvSpPr>
        <p:spPr>
          <a:xfrm>
            <a:off x="10104778" y="5315528"/>
            <a:ext cx="1050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b="1" dirty="0">
                <a:solidFill>
                  <a:srgbClr val="C00000"/>
                </a:solidFill>
                <a:latin typeface="Calibri"/>
              </a:rPr>
              <a:t>FOBITÓN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E242DFB-5B2E-6DD3-5E06-155ABA4BB8E0}"/>
              </a:ext>
            </a:extLst>
          </p:cNvPr>
          <p:cNvSpPr txBox="1">
            <a:spLocks/>
          </p:cNvSpPr>
          <p:nvPr/>
        </p:nvSpPr>
        <p:spPr>
          <a:xfrm>
            <a:off x="412131" y="368468"/>
            <a:ext cx="11053038" cy="16093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dirty="0"/>
              <a:t>6. Y en concreto, ¿qué hacemos las familias?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DE414AC-F0D1-F19D-B345-E82020F55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142" y="5863344"/>
            <a:ext cx="3032535" cy="99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92B1F63-4949-A885-1C69-C14B2530E97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4908" y="-561703"/>
            <a:ext cx="11779869" cy="206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7748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3EA1400-A9C3-E141-ACE8-9C8DDC8BE0B4}"/>
              </a:ext>
            </a:extLst>
          </p:cNvPr>
          <p:cNvSpPr txBox="1"/>
          <p:nvPr/>
        </p:nvSpPr>
        <p:spPr>
          <a:xfrm>
            <a:off x="10201454" y="5047230"/>
            <a:ext cx="1271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s-ES" b="1" dirty="0">
                <a:solidFill>
                  <a:srgbClr val="C00000"/>
                </a:solidFill>
                <a:latin typeface="Calibri"/>
              </a:rPr>
              <a:t>BURLATÓN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EA9C2B7-F6D6-994B-8EC2-C141BAE3D2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761" y="1006099"/>
            <a:ext cx="4555907" cy="4086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6D68FCA-98F1-8243-B821-07A04F6E571C}"/>
              </a:ext>
            </a:extLst>
          </p:cNvPr>
          <p:cNvSpPr/>
          <p:nvPr/>
        </p:nvSpPr>
        <p:spPr>
          <a:xfrm>
            <a:off x="-303181" y="1335778"/>
            <a:ext cx="7914942" cy="5500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s-ES" sz="2800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     Practica una  DISCIPLINA POSITIVA:</a:t>
            </a:r>
          </a:p>
          <a:p>
            <a:pPr algn="just">
              <a:lnSpc>
                <a:spcPct val="150000"/>
              </a:lnSpc>
              <a:defRPr/>
            </a:pPr>
            <a:endParaRPr lang="es-ES" sz="1600" b="1" dirty="0">
              <a:solidFill>
                <a:srgbClr val="000000">
                  <a:lumMod val="65000"/>
                  <a:lumOff val="35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sz="1600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Adelántate a los problemas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sz="1600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Establece límites claros, pocos y consensuados, en momentos tranquilos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sz="1600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Ayudarles a comprender qué les provoca los celos o la irritabilidad.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sz="1600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Facilitarles herramientas para controlar los celos: pensar antes de responder, respirar, contar…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sz="1600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Priorizar el trabajo del autocontrol si se muestra prepotente, agresivo o habla despectivamente de otros en repetidas ocasiones.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sz="1600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Ayudarle a asumir las conductas negativas y las consecuencias.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sz="1600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Tómate una pausa y respira hondo antes de reaccionar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sz="1600" b="1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charset="0"/>
                <a:ea typeface="Open Sans" charset="0"/>
                <a:cs typeface="Open Sans" charset="0"/>
              </a:rPr>
              <a:t>Castigos cortos, realistas y vinculados a las consecuencias de lo que han hecho.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DADCC56-753E-8FF0-2171-7BD023BF7F12}"/>
              </a:ext>
            </a:extLst>
          </p:cNvPr>
          <p:cNvSpPr txBox="1">
            <a:spLocks/>
          </p:cNvSpPr>
          <p:nvPr/>
        </p:nvSpPr>
        <p:spPr>
          <a:xfrm>
            <a:off x="685732" y="201427"/>
            <a:ext cx="10948250" cy="16093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dirty="0"/>
              <a:t>7. Y en concreto, ¿qué hacemos las familias?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D093509-3A39-A0F7-9E9D-46522AB84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910" y="5699342"/>
            <a:ext cx="3532548" cy="115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0064F35-01E7-A194-C8FB-BE5613398ED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4896" y="-550005"/>
            <a:ext cx="11838878" cy="197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2721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936DC61-001D-BEF2-D2FF-D6BBE64D7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007333">
            <a:off x="7836699" y="476438"/>
            <a:ext cx="3593497" cy="293264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0B86BE2-9A2A-2385-6E40-71ABF9D7058B}"/>
              </a:ext>
            </a:extLst>
          </p:cNvPr>
          <p:cNvSpPr txBox="1">
            <a:spLocks/>
          </p:cNvSpPr>
          <p:nvPr/>
        </p:nvSpPr>
        <p:spPr>
          <a:xfrm>
            <a:off x="649086" y="186227"/>
            <a:ext cx="11224046" cy="16093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dirty="0"/>
              <a:t>8. Y en concreto, ¿qué hacemos las familias?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EE15426-D1D7-FB6A-3D2F-8173108CD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681" y="1163039"/>
            <a:ext cx="10170844" cy="57888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sz="2800" b="1" dirty="0"/>
              <a:t> Invita a la TRANSCENDENCIA</a:t>
            </a:r>
          </a:p>
          <a:p>
            <a:pPr marL="0" indent="0">
              <a:buNone/>
            </a:pPr>
            <a:endParaRPr lang="es-ES" sz="1000" b="1" dirty="0"/>
          </a:p>
          <a:p>
            <a:r>
              <a:rPr lang="es-ES" sz="2100" dirty="0"/>
              <a:t>Ayúdales a expresar sus </a:t>
            </a:r>
            <a:r>
              <a:rPr lang="es-ES" sz="2100" b="1" dirty="0"/>
              <a:t>fortalezas</a:t>
            </a:r>
            <a:r>
              <a:rPr lang="es-ES" sz="2100" dirty="0"/>
              <a:t> pero también sus </a:t>
            </a:r>
            <a:r>
              <a:rPr lang="es-ES" sz="2100" b="1" dirty="0"/>
              <a:t>necesidades</a:t>
            </a:r>
          </a:p>
          <a:p>
            <a:r>
              <a:rPr lang="es-ES" sz="2100" dirty="0"/>
              <a:t>Busca momentos para </a:t>
            </a:r>
            <a:r>
              <a:rPr lang="es-ES" sz="2100" b="1" dirty="0"/>
              <a:t>el silencio y la soledad</a:t>
            </a:r>
          </a:p>
          <a:p>
            <a:r>
              <a:rPr lang="es-ES" sz="2100" dirty="0"/>
              <a:t>Disfruta de la </a:t>
            </a:r>
            <a:r>
              <a:rPr lang="es-ES" sz="2100" b="1" dirty="0"/>
              <a:t>belleza</a:t>
            </a:r>
            <a:r>
              <a:rPr lang="es-ES" sz="2100" dirty="0"/>
              <a:t> con ellos y expresa </a:t>
            </a:r>
            <a:r>
              <a:rPr lang="es-ES" sz="2100" b="1" dirty="0"/>
              <a:t>asombro y maravilla</a:t>
            </a:r>
          </a:p>
          <a:p>
            <a:r>
              <a:rPr lang="es-ES" sz="2100" dirty="0"/>
              <a:t>Estimula su </a:t>
            </a:r>
            <a:r>
              <a:rPr lang="es-ES" sz="2100" b="1" dirty="0"/>
              <a:t>creatividad </a:t>
            </a:r>
            <a:r>
              <a:rPr lang="es-ES" sz="2100" dirty="0"/>
              <a:t>y su aprecio por el arte</a:t>
            </a:r>
          </a:p>
          <a:p>
            <a:r>
              <a:rPr lang="es-ES" sz="2100" dirty="0"/>
              <a:t>Acércales </a:t>
            </a:r>
            <a:r>
              <a:rPr lang="es-ES" sz="2100" b="1" dirty="0"/>
              <a:t>testimonios</a:t>
            </a:r>
            <a:r>
              <a:rPr lang="es-ES" sz="2100" dirty="0"/>
              <a:t> de personas excepcionales</a:t>
            </a:r>
          </a:p>
          <a:p>
            <a:r>
              <a:rPr lang="es-ES" sz="2100" dirty="0"/>
              <a:t>Relaciona las </a:t>
            </a:r>
            <a:r>
              <a:rPr lang="es-ES" sz="2100" b="1" dirty="0"/>
              <a:t>creencias </a:t>
            </a:r>
            <a:r>
              <a:rPr lang="es-ES" sz="2100" dirty="0"/>
              <a:t>personales con las celebraciones culturales</a:t>
            </a:r>
          </a:p>
          <a:p>
            <a:r>
              <a:rPr lang="es-ES" sz="2100" dirty="0"/>
              <a:t>Habla sobre Dios, Jesús, y cuenta </a:t>
            </a:r>
            <a:r>
              <a:rPr lang="es-ES" sz="2100" b="1" dirty="0"/>
              <a:t>relatos religiosos</a:t>
            </a:r>
          </a:p>
          <a:p>
            <a:r>
              <a:rPr lang="es-ES" sz="2100" dirty="0"/>
              <a:t>Habla sobre el </a:t>
            </a:r>
            <a:r>
              <a:rPr lang="es-ES" sz="2100" b="1" dirty="0"/>
              <a:t>futuro</a:t>
            </a:r>
            <a:r>
              <a:rPr lang="es-ES" sz="2100" dirty="0"/>
              <a:t>, haz planes con ellos e implícalos en su realización</a:t>
            </a:r>
          </a:p>
          <a:p>
            <a:r>
              <a:rPr lang="es-ES" sz="2100" dirty="0"/>
              <a:t>Llora y celebra el </a:t>
            </a:r>
            <a:r>
              <a:rPr lang="es-ES" sz="2100" b="1" dirty="0"/>
              <a:t>dolor</a:t>
            </a:r>
            <a:r>
              <a:rPr lang="es-ES" sz="2100" dirty="0"/>
              <a:t> tanto como la fiesta.</a:t>
            </a:r>
          </a:p>
          <a:p>
            <a:r>
              <a:rPr lang="es-ES" sz="2100" dirty="0"/>
              <a:t>Ritualiza los </a:t>
            </a:r>
            <a:r>
              <a:rPr lang="es-ES" sz="2100" b="1" dirty="0"/>
              <a:t>momentos importantes </a:t>
            </a:r>
            <a:r>
              <a:rPr lang="es-ES" sz="2100" dirty="0"/>
              <a:t>de sus vidas</a:t>
            </a:r>
          </a:p>
          <a:p>
            <a:r>
              <a:rPr lang="es-ES" sz="2100" dirty="0"/>
              <a:t>Haz que participen en experiencias de </a:t>
            </a:r>
            <a:r>
              <a:rPr lang="es-ES" sz="2100" b="1" dirty="0"/>
              <a:t>cuidado</a:t>
            </a:r>
          </a:p>
          <a:p>
            <a:r>
              <a:rPr lang="es-ES" sz="2100" dirty="0"/>
              <a:t>Pídeles </a:t>
            </a:r>
            <a:r>
              <a:rPr lang="es-ES" sz="2100" b="1" dirty="0"/>
              <a:t>sacrificios</a:t>
            </a:r>
            <a:r>
              <a:rPr lang="es-ES" sz="2100" dirty="0"/>
              <a:t> por causas más grandes pero cercanas</a:t>
            </a:r>
          </a:p>
          <a:p>
            <a:r>
              <a:rPr lang="es-ES" sz="2100" dirty="0"/>
              <a:t>Crea experiencias de </a:t>
            </a:r>
            <a:r>
              <a:rPr lang="es-ES" sz="2100" b="1" dirty="0"/>
              <a:t>perdón</a:t>
            </a:r>
            <a:r>
              <a:rPr lang="es-ES" sz="2100" dirty="0"/>
              <a:t> y de </a:t>
            </a:r>
            <a:r>
              <a:rPr lang="es-ES" sz="2100" b="1" dirty="0"/>
              <a:t>gratuidad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1689B29-0CAB-56E9-9F46-DB91406D5E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3051" y="3331906"/>
            <a:ext cx="3698949" cy="26430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97CB37-6471-C9AD-DF85-76249C2C6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763" y="6110200"/>
            <a:ext cx="2279913" cy="7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04DC02A-23F7-E0A8-381B-CDB9E942D45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9145" y="-324337"/>
            <a:ext cx="12052277" cy="152046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E14D460-0578-7811-949C-C079CE1811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19948" y="625836"/>
            <a:ext cx="1445931" cy="152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2882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dificio, llenado, barco, entero&#10;&#10;El contenido generado por IA puede ser incorrecto.">
            <a:extLst>
              <a:ext uri="{FF2B5EF4-FFF2-40B4-BE49-F238E27FC236}">
                <a16:creationId xmlns:a16="http://schemas.microsoft.com/office/drawing/2014/main" id="{85210B50-C497-3E1A-5AF7-DFDE7FA7F3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010" r="37761" b="2"/>
          <a:stretch>
            <a:fillRect/>
          </a:stretch>
        </p:blipFill>
        <p:spPr>
          <a:xfrm rot="5400000">
            <a:off x="1330451" y="-1330452"/>
            <a:ext cx="3429000" cy="6089904"/>
          </a:xfrm>
          <a:prstGeom prst="rect">
            <a:avLst/>
          </a:prstGeom>
        </p:spPr>
      </p:pic>
      <p:pic>
        <p:nvPicPr>
          <p:cNvPr id="5" name="Marcador de contenido 4" descr="Imagen que contiene edificio de apartamentos&#10;&#10;El contenido generado por IA puede ser incorrecto.">
            <a:extLst>
              <a:ext uri="{FF2B5EF4-FFF2-40B4-BE49-F238E27FC236}">
                <a16:creationId xmlns:a16="http://schemas.microsoft.com/office/drawing/2014/main" id="{03F8F344-BD95-1FBB-C9E9-743D181442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908" r="34946" b="-2"/>
          <a:stretch>
            <a:fillRect/>
          </a:stretch>
        </p:blipFill>
        <p:spPr>
          <a:xfrm rot="5400000">
            <a:off x="7426454" y="-1336548"/>
            <a:ext cx="3429000" cy="6102097"/>
          </a:xfrm>
          <a:prstGeom prst="rect">
            <a:avLst/>
          </a:prstGeom>
        </p:spPr>
      </p:pic>
      <p:pic>
        <p:nvPicPr>
          <p:cNvPr id="9" name="Imagen 8" descr="Imagen que contiene edificio, interior, tabla, cuarto&#10;&#10;El contenido generado por IA puede ser incorrecto.">
            <a:extLst>
              <a:ext uri="{FF2B5EF4-FFF2-40B4-BE49-F238E27FC236}">
                <a16:creationId xmlns:a16="http://schemas.microsoft.com/office/drawing/2014/main" id="{BD439D3B-6D7D-59EC-E662-D37093F589B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" b="24926"/>
          <a:stretch>
            <a:fillRect/>
          </a:stretch>
        </p:blipFill>
        <p:spPr>
          <a:xfrm>
            <a:off x="20" y="3429000"/>
            <a:ext cx="6089884" cy="3429000"/>
          </a:xfrm>
          <a:prstGeom prst="rect">
            <a:avLst/>
          </a:prstGeom>
        </p:spPr>
      </p:pic>
      <p:pic>
        <p:nvPicPr>
          <p:cNvPr id="3" name="Imagen 2" descr="Imagen que contiene exterior, edificio, roca, tabla&#10;&#10;El contenido generado por IA puede ser incorrecto.">
            <a:extLst>
              <a:ext uri="{FF2B5EF4-FFF2-40B4-BE49-F238E27FC236}">
                <a16:creationId xmlns:a16="http://schemas.microsoft.com/office/drawing/2014/main" id="{48A06049-843D-9756-EECC-B59BC835B67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2500" r="-2" b="2574"/>
          <a:stretch>
            <a:fillRect/>
          </a:stretch>
        </p:blipFill>
        <p:spPr>
          <a:xfrm>
            <a:off x="6089899" y="3429000"/>
            <a:ext cx="6102098" cy="3429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A9C5FA7-6D73-95D4-3282-65B4E68CB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857" y="2940498"/>
            <a:ext cx="8482116" cy="1609344"/>
          </a:xfrm>
          <a:solidFill>
            <a:schemeClr val="bg1">
              <a:alpha val="48848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‘PRIMERO VINIERON A AYUDAR EN LA ESCUELA, ANTES QUE EN SUS HOGARES’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DA52955-E2CB-4E6F-A64A-23991744E496}"/>
              </a:ext>
            </a:extLst>
          </p:cNvPr>
          <p:cNvSpPr txBox="1"/>
          <p:nvPr/>
        </p:nvSpPr>
        <p:spPr>
          <a:xfrm>
            <a:off x="3503200" y="5143500"/>
            <a:ext cx="5979485" cy="1631216"/>
          </a:xfrm>
          <a:prstGeom prst="rect">
            <a:avLst/>
          </a:prstGeom>
          <a:solidFill>
            <a:schemeClr val="bg1">
              <a:alpha val="53655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Unir esfuerzos para alcanzar una alianza educativa amplia, con vistas a formas personas maduras, capaces de reconstruir el tejido relacional y crear una humanidad más fraterna.”  FRANCISCO, 7 de febrero de 2020).</a:t>
            </a:r>
          </a:p>
        </p:txBody>
      </p:sp>
    </p:spTree>
    <p:extLst>
      <p:ext uri="{BB962C8B-B14F-4D97-AF65-F5344CB8AC3E}">
        <p14:creationId xmlns:p14="http://schemas.microsoft.com/office/powerpoint/2010/main" val="2138279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53E5A41-C3E4-A379-C1D5-D1A0E17E5F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460" y="-64222"/>
            <a:ext cx="12330772" cy="693605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F822F1-84C0-8910-4182-9B98672EB289}"/>
              </a:ext>
            </a:extLst>
          </p:cNvPr>
          <p:cNvSpPr txBox="1"/>
          <p:nvPr/>
        </p:nvSpPr>
        <p:spPr>
          <a:xfrm>
            <a:off x="1376348" y="4000936"/>
            <a:ext cx="45865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0" b="0" i="0" u="none" strike="noStrike" kern="1200" cap="none" spc="0" normalizeH="0" baseline="0" noProof="0" dirty="0">
                <a:ln>
                  <a:noFill/>
                </a:ln>
                <a:solidFill>
                  <a:srgbClr val="183C6F"/>
                </a:solidFill>
                <a:effectLst/>
                <a:uLnTx/>
                <a:uFillTx/>
                <a:latin typeface="DK Jalebi" panose="02000000000000000000" pitchFamily="2" charset="77"/>
                <a:ea typeface="+mn-ea"/>
                <a:cs typeface="+mn-cs"/>
              </a:rPr>
              <a:t>¡GRACIAS!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29F2567-F74F-95F4-C599-E4A29C217E64}"/>
              </a:ext>
            </a:extLst>
          </p:cNvPr>
          <p:cNvSpPr/>
          <p:nvPr/>
        </p:nvSpPr>
        <p:spPr>
          <a:xfrm>
            <a:off x="1376349" y="3731507"/>
            <a:ext cx="5047483" cy="97295"/>
          </a:xfrm>
          <a:prstGeom prst="rect">
            <a:avLst/>
          </a:prstGeom>
          <a:solidFill>
            <a:srgbClr val="183C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34B2ACD-661E-D96A-5126-8660EFBA74A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919" y="242934"/>
            <a:ext cx="7156994" cy="3392860"/>
          </a:xfrm>
          <a:prstGeom prst="rect">
            <a:avLst/>
          </a:prstGeom>
        </p:spPr>
      </p:pic>
      <p:pic>
        <p:nvPicPr>
          <p:cNvPr id="2" name="Marcador de contenido 6" descr="Imagen que contiene interior, persona, cocina, preparando&#10;&#10;El contenido generado por IA puede ser incorrecto.">
            <a:extLst>
              <a:ext uri="{FF2B5EF4-FFF2-40B4-BE49-F238E27FC236}">
                <a16:creationId xmlns:a16="http://schemas.microsoft.com/office/drawing/2014/main" id="{9F01932C-96BC-5584-0CA8-A791DEB9E9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216" b="2"/>
          <a:stretch>
            <a:fillRect/>
          </a:stretch>
        </p:blipFill>
        <p:spPr>
          <a:xfrm rot="5400000">
            <a:off x="6406532" y="634707"/>
            <a:ext cx="6317730" cy="5588587"/>
          </a:xfrm>
          <a:prstGeom prst="rect">
            <a:avLst/>
          </a:prstGeom>
          <a:effectLst>
            <a:softEdge rad="420363"/>
          </a:effectLst>
        </p:spPr>
      </p:pic>
      <p:pic>
        <p:nvPicPr>
          <p:cNvPr id="3" name="Marcador de contenido 6" descr="Imagen que contiene interior, persona, cocina, preparando&#10;&#10;El contenido generado por IA puede ser incorrecto.">
            <a:extLst>
              <a:ext uri="{FF2B5EF4-FFF2-40B4-BE49-F238E27FC236}">
                <a16:creationId xmlns:a16="http://schemas.microsoft.com/office/drawing/2014/main" id="{A8E18B6A-60FF-3759-642F-E491367CF2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216" b="2"/>
          <a:stretch>
            <a:fillRect/>
          </a:stretch>
        </p:blipFill>
        <p:spPr>
          <a:xfrm rot="5400000">
            <a:off x="6363153" y="652262"/>
            <a:ext cx="6317730" cy="5588587"/>
          </a:xfrm>
          <a:prstGeom prst="rect">
            <a:avLst/>
          </a:prstGeom>
          <a:effectLst>
            <a:softEdge rad="420363"/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A12F376-77A9-B14C-3B04-7B58453DAE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1741" y="5565671"/>
            <a:ext cx="2749488" cy="1179745"/>
          </a:xfrm>
          <a:prstGeom prst="rect">
            <a:avLst/>
          </a:prstGeom>
        </p:spPr>
      </p:pic>
      <p:pic>
        <p:nvPicPr>
          <p:cNvPr id="12" name="Imagen 11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389C16F5-D2D7-D4F0-CB0D-4121EA18C3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44" y="5972884"/>
            <a:ext cx="1966405" cy="72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0757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fracture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tras en mader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1_Letras en mader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1928</TotalTime>
  <Words>1736</Words>
  <Application>Microsoft Macintosh PowerPoint</Application>
  <PresentationFormat>Panorámica</PresentationFormat>
  <Paragraphs>240</Paragraphs>
  <Slides>20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20</vt:i4>
      </vt:variant>
    </vt:vector>
  </HeadingPairs>
  <TitlesOfParts>
    <vt:vector size="33" baseType="lpstr">
      <vt:lpstr>ＭＳ Ｐゴシック</vt:lpstr>
      <vt:lpstr>Aptos</vt:lpstr>
      <vt:lpstr>Aptos Display</vt:lpstr>
      <vt:lpstr>Arial</vt:lpstr>
      <vt:lpstr>Calibri</vt:lpstr>
      <vt:lpstr>DK Jalebi</vt:lpstr>
      <vt:lpstr>Open Sans</vt:lpstr>
      <vt:lpstr>Rockwell</vt:lpstr>
      <vt:lpstr>Rockwell Condensed</vt:lpstr>
      <vt:lpstr>Wingdings</vt:lpstr>
      <vt:lpstr>Letras en madera</vt:lpstr>
      <vt:lpstr>1_Letras en madera</vt:lpstr>
      <vt:lpstr>Tema de Office</vt:lpstr>
      <vt:lpstr>Presentación de PowerPoint</vt:lpstr>
      <vt:lpstr>¿Qué nos preguntamos hoy?</vt:lpstr>
      <vt:lpstr>ESPACIOS NUEVOS PARA EL TESTIMONIO …Las familias están cambiando</vt:lpstr>
      <vt:lpstr>Pisa en Colombia…</vt:lpstr>
      <vt:lpstr>Presentación de PowerPoint</vt:lpstr>
      <vt:lpstr>Presentación de PowerPoint</vt:lpstr>
      <vt:lpstr>CÓMO SE ADQUIEREN LOS HÁBITOS</vt:lpstr>
      <vt:lpstr>Comunidad y comunión educativa entre escuelas y familias</vt:lpstr>
      <vt:lpstr>Qué compromisos podemos pedir a las familias</vt:lpstr>
      <vt:lpstr>Se aprende a amar…Pero…¿qué no se puede enseñar en la escuela?</vt:lpstr>
      <vt:lpstr>1.Y en concreto,  ¿qué hacemos las familias?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‘PRIMERO VINIERON A AYUDAR EN LA ESCUELA, ANTES QUE EN SUS HOGARES’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Carmen Pellicer Iborra</dc:creator>
  <cp:lastModifiedBy>Carmen Pellicer Iborra</cp:lastModifiedBy>
  <cp:revision>42</cp:revision>
  <dcterms:created xsi:type="dcterms:W3CDTF">2025-06-04T15:38:45Z</dcterms:created>
  <dcterms:modified xsi:type="dcterms:W3CDTF">2025-06-06T13:42:19Z</dcterms:modified>
</cp:coreProperties>
</file>