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7" r:id="rId3"/>
    <p:sldId id="259" r:id="rId4"/>
    <p:sldId id="278" r:id="rId5"/>
    <p:sldId id="262" r:id="rId6"/>
    <p:sldId id="263" r:id="rId7"/>
    <p:sldId id="264" r:id="rId8"/>
    <p:sldId id="265" r:id="rId9"/>
    <p:sldId id="279" r:id="rId10"/>
    <p:sldId id="280" r:id="rId11"/>
    <p:sldId id="282" r:id="rId12"/>
    <p:sldId id="281" r:id="rId13"/>
    <p:sldId id="283" r:id="rId14"/>
    <p:sldId id="266" r:id="rId15"/>
    <p:sldId id="267" r:id="rId16"/>
    <p:sldId id="268" r:id="rId17"/>
    <p:sldId id="269" r:id="rId18"/>
    <p:sldId id="270" r:id="rId19"/>
    <p:sldId id="271" r:id="rId20"/>
    <p:sldId id="272" r:id="rId21"/>
    <p:sldId id="275" r:id="rId22"/>
    <p:sldId id="274" r:id="rId23"/>
    <p:sldId id="276" r:id="rId24"/>
    <p:sldId id="284"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04"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4233EF64-9915-4F1A-BB3C-B9B825BE0176}" type="slidenum">
              <a:rPr lang="es-ES" smtClean="0"/>
              <a:t>‹Nr.›</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05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BCDF3C-0C53-48C7-8D8C-3B1B6B22459A}" type="datetimeFigureOut">
              <a:rPr lang="es-ES" smtClean="0"/>
              <a:t>27/07/15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33EF64-9915-4F1A-BB3C-B9B825BE0176}" type="slidenum">
              <a:rPr lang="es-ES" smtClean="0"/>
              <a:t>‹Nr.›</a:t>
            </a:fld>
            <a:endParaRPr lang="es-ES"/>
          </a:p>
        </p:txBody>
      </p:sp>
    </p:spTree>
    <p:extLst>
      <p:ext uri="{BB962C8B-B14F-4D97-AF65-F5344CB8AC3E}">
        <p14:creationId xmlns:p14="http://schemas.microsoft.com/office/powerpoint/2010/main" val="15103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29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78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spTree>
    <p:extLst>
      <p:ext uri="{BB962C8B-B14F-4D97-AF65-F5344CB8AC3E}">
        <p14:creationId xmlns:p14="http://schemas.microsoft.com/office/powerpoint/2010/main" val="218683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96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96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89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24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spTree>
    <p:extLst>
      <p:ext uri="{BB962C8B-B14F-4D97-AF65-F5344CB8AC3E}">
        <p14:creationId xmlns:p14="http://schemas.microsoft.com/office/powerpoint/2010/main" val="404895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BCDF3C-0C53-48C7-8D8C-3B1B6B22459A}" type="datetimeFigureOut">
              <a:rPr lang="es-ES" smtClean="0"/>
              <a:t>27/07/15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33EF64-9915-4F1A-BB3C-B9B825BE0176}" type="slidenum">
              <a:rPr lang="es-ES" smtClean="0"/>
              <a:t>‹Nr.›</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14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4BCDF3C-0C53-48C7-8D8C-3B1B6B22459A}" type="datetimeFigureOut">
              <a:rPr lang="es-ES" smtClean="0"/>
              <a:t>27/07/15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33EF64-9915-4F1A-BB3C-B9B825BE0176}" type="slidenum">
              <a:rPr lang="es-ES" smtClean="0"/>
              <a:t>‹Nr.›</a:t>
            </a:fld>
            <a:endParaRPr lang="es-ES"/>
          </a:p>
        </p:txBody>
      </p:sp>
    </p:spTree>
    <p:extLst>
      <p:ext uri="{BB962C8B-B14F-4D97-AF65-F5344CB8AC3E}">
        <p14:creationId xmlns:p14="http://schemas.microsoft.com/office/powerpoint/2010/main" val="336149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4BCDF3C-0C53-48C7-8D8C-3B1B6B22459A}" type="datetimeFigureOut">
              <a:rPr lang="es-ES" smtClean="0"/>
              <a:t>27/07/15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233EF64-9915-4F1A-BB3C-B9B825BE0176}" type="slidenum">
              <a:rPr lang="es-ES" smtClean="0"/>
              <a:t>‹Nr.›</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46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4BCDF3C-0C53-48C7-8D8C-3B1B6B22459A}" type="datetimeFigureOut">
              <a:rPr lang="es-ES" smtClean="0"/>
              <a:t>27/07/15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233EF64-9915-4F1A-BB3C-B9B825BE0176}" type="slidenum">
              <a:rPr lang="es-ES" smtClean="0"/>
              <a:t>‹Nr.›</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30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CDF3C-0C53-48C7-8D8C-3B1B6B22459A}" type="datetimeFigureOut">
              <a:rPr lang="es-ES" smtClean="0"/>
              <a:t>27/07/15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233EF64-9915-4F1A-BB3C-B9B825BE0176}" type="slidenum">
              <a:rPr lang="es-ES" smtClean="0"/>
              <a:t>‹Nr.›</a:t>
            </a:fld>
            <a:endParaRPr lang="es-ES"/>
          </a:p>
        </p:txBody>
      </p:sp>
    </p:spTree>
    <p:extLst>
      <p:ext uri="{BB962C8B-B14F-4D97-AF65-F5344CB8AC3E}">
        <p14:creationId xmlns:p14="http://schemas.microsoft.com/office/powerpoint/2010/main" val="231774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BCDF3C-0C53-48C7-8D8C-3B1B6B22459A}" type="datetimeFigureOut">
              <a:rPr lang="es-ES" smtClean="0"/>
              <a:t>27/07/15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33EF64-9915-4F1A-BB3C-B9B825BE0176}" type="slidenum">
              <a:rPr lang="es-ES" smtClean="0"/>
              <a:t>‹Nr.›</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03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BCDF3C-0C53-48C7-8D8C-3B1B6B22459A}" type="datetimeFigureOut">
              <a:rPr lang="es-ES" smtClean="0"/>
              <a:t>27/07/15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33EF64-9915-4F1A-BB3C-B9B825BE0176}" type="slidenum">
              <a:rPr lang="es-ES" smtClean="0"/>
              <a:t>‹Nr.›</a:t>
            </a:fld>
            <a:endParaRPr lang="es-ES"/>
          </a:p>
        </p:txBody>
      </p:sp>
    </p:spTree>
    <p:extLst>
      <p:ext uri="{BB962C8B-B14F-4D97-AF65-F5344CB8AC3E}">
        <p14:creationId xmlns:p14="http://schemas.microsoft.com/office/powerpoint/2010/main" val="181382688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BCDF3C-0C53-48C7-8D8C-3B1B6B22459A}" type="datetimeFigureOut">
              <a:rPr lang="es-ES" smtClean="0"/>
              <a:t>27/07/15</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33EF64-9915-4F1A-BB3C-B9B825BE0176}" type="slidenum">
              <a:rPr lang="es-ES" smtClean="0"/>
              <a:t>‹Nr.›</a:t>
            </a:fld>
            <a:endParaRPr lang="es-ES"/>
          </a:p>
        </p:txBody>
      </p:sp>
    </p:spTree>
    <p:extLst>
      <p:ext uri="{BB962C8B-B14F-4D97-AF65-F5344CB8AC3E}">
        <p14:creationId xmlns:p14="http://schemas.microsoft.com/office/powerpoint/2010/main" val="17119773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file://localhost/Volumes/OSCAR%20PEREZ/Oscar%20A.%20P%C3%A9rez%20Sayago/2.%20BIBLIOTECA/1.%20IGLESIA/1.%20EVANGELIZACI%C3%93N/1.%20PASTORAL/1.%20PASTORAL%20EDUCATIVA/1.%20PASTORAL%20EDUCATIVA/BIBLIOTECA/7.%20VIDEOS/-%20Educating%20Amid%20the%20Challenges%20-%20Malala.wmv"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016843" y="3657597"/>
            <a:ext cx="4491224" cy="1573430"/>
          </a:xfrm>
        </p:spPr>
        <p:txBody>
          <a:bodyPr>
            <a:normAutofit fontScale="62500" lnSpcReduction="20000"/>
          </a:bodyPr>
          <a:lstStyle/>
          <a:p>
            <a:pPr>
              <a:lnSpc>
                <a:spcPct val="110000"/>
              </a:lnSpc>
              <a:spcBef>
                <a:spcPts val="0"/>
              </a:spcBef>
              <a:spcAft>
                <a:spcPts val="0"/>
              </a:spcAft>
            </a:pPr>
            <a:r>
              <a:rPr lang="es-ES" sz="5100" b="1" dirty="0" smtClean="0">
                <a:latin typeface="Candara" panose="020E0502030303020204" pitchFamily="34" charset="0"/>
              </a:rPr>
              <a:t>LA ESCUELA CATÓLICA DE AMÉRICA</a:t>
            </a:r>
          </a:p>
          <a:p>
            <a:pPr>
              <a:lnSpc>
                <a:spcPct val="110000"/>
              </a:lnSpc>
              <a:spcBef>
                <a:spcPts val="0"/>
              </a:spcBef>
              <a:spcAft>
                <a:spcPts val="0"/>
              </a:spcAft>
            </a:pPr>
            <a:r>
              <a:rPr lang="es-ES" sz="3200" i="1" dirty="0" smtClean="0">
                <a:latin typeface="Candara" panose="020E0502030303020204" pitchFamily="34" charset="0"/>
              </a:rPr>
              <a:t>Un desafío </a:t>
            </a:r>
            <a:r>
              <a:rPr lang="es-ES" sz="3200" i="1" dirty="0">
                <a:latin typeface="Candara" panose="020E0502030303020204" pitchFamily="34" charset="0"/>
              </a:rPr>
              <a:t>p</a:t>
            </a:r>
            <a:r>
              <a:rPr lang="es-ES" sz="3200" i="1" dirty="0" smtClean="0">
                <a:latin typeface="Candara" panose="020E0502030303020204" pitchFamily="34" charset="0"/>
              </a:rPr>
              <a:t>leno de esperanza</a:t>
            </a:r>
          </a:p>
          <a:p>
            <a:pPr>
              <a:lnSpc>
                <a:spcPct val="110000"/>
              </a:lnSpc>
              <a:spcBef>
                <a:spcPts val="0"/>
              </a:spcBef>
              <a:spcAft>
                <a:spcPts val="0"/>
              </a:spcAft>
            </a:pPr>
            <a:endParaRPr lang="es-ES" dirty="0">
              <a:latin typeface="Candara" panose="020E0502030303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2692398" y="1722000"/>
            <a:ext cx="6815668" cy="1738921"/>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398" y="3747698"/>
            <a:ext cx="2252385" cy="1393227"/>
          </a:xfrm>
          <a:prstGeom prst="rect">
            <a:avLst/>
          </a:prstGeom>
        </p:spPr>
      </p:pic>
    </p:spTree>
    <p:extLst>
      <p:ext uri="{BB962C8B-B14F-4D97-AF65-F5344CB8AC3E}">
        <p14:creationId xmlns:p14="http://schemas.microsoft.com/office/powerpoint/2010/main" val="622258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2. LO PROPIO DE LA ESCUELA CATÓLICA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2" name="Marcador de contenido 1"/>
          <p:cNvSpPr>
            <a:spLocks noGrp="1"/>
          </p:cNvSpPr>
          <p:nvPr>
            <p:ph idx="1"/>
          </p:nvPr>
        </p:nvSpPr>
        <p:spPr>
          <a:xfrm>
            <a:off x="1295401" y="2556932"/>
            <a:ext cx="9601196" cy="1253220"/>
          </a:xfrm>
        </p:spPr>
        <p:txBody>
          <a:bodyPr/>
          <a:lstStyle/>
          <a:p>
            <a:pPr marL="0" indent="0" algn="just">
              <a:buNone/>
            </a:pPr>
            <a:r>
              <a:rPr lang="es-ES" dirty="0" smtClean="0">
                <a:latin typeface="Candara"/>
                <a:cs typeface="Candara"/>
              </a:rPr>
              <a:t>Como bien señala Pedro Chico en su monumental obra sobre fundadores, la educación cristiana ha pasado por tres estadios fundamentales en la historia: suplencia, competencia y presencia.</a:t>
            </a:r>
            <a:endParaRPr lang="es-ES" dirty="0">
              <a:latin typeface="Candara"/>
              <a:cs typeface="Candara"/>
            </a:endParaRPr>
          </a:p>
        </p:txBody>
      </p:sp>
      <p:pic>
        <p:nvPicPr>
          <p:cNvPr id="3" name="Imagen 2"/>
          <p:cNvPicPr>
            <a:picLocks noChangeAspect="1"/>
          </p:cNvPicPr>
          <p:nvPr/>
        </p:nvPicPr>
        <p:blipFill>
          <a:blip r:embed="rId3"/>
          <a:stretch>
            <a:fillRect/>
          </a:stretch>
        </p:blipFill>
        <p:spPr>
          <a:xfrm>
            <a:off x="6546922" y="3941536"/>
            <a:ext cx="4219574" cy="2032301"/>
          </a:xfrm>
          <a:prstGeom prst="rect">
            <a:avLst/>
          </a:prstGeom>
        </p:spPr>
      </p:pic>
      <p:sp>
        <p:nvSpPr>
          <p:cNvPr id="8" name="CuadroTexto 7"/>
          <p:cNvSpPr txBox="1"/>
          <p:nvPr/>
        </p:nvSpPr>
        <p:spPr>
          <a:xfrm>
            <a:off x="1335659" y="4051024"/>
            <a:ext cx="4915665" cy="1692771"/>
          </a:xfrm>
          <a:prstGeom prst="rect">
            <a:avLst/>
          </a:prstGeom>
          <a:noFill/>
        </p:spPr>
        <p:txBody>
          <a:bodyPr wrap="square" rtlCol="0">
            <a:spAutoFit/>
          </a:bodyPr>
          <a:lstStyle/>
          <a:p>
            <a:pPr algn="ctr"/>
            <a:r>
              <a:rPr lang="es-ES" sz="2600" dirty="0" smtClean="0">
                <a:latin typeface="Candara"/>
                <a:cs typeface="Candara"/>
              </a:rPr>
              <a:t>En sus inicios, la Escuela cristiana suplió al Estado y proveyó la educación ante la incapacidad del Estado de hacerlo</a:t>
            </a:r>
            <a:r>
              <a:rPr lang="es-ES" sz="2600" dirty="0" smtClean="0"/>
              <a:t>. </a:t>
            </a:r>
            <a:endParaRPr lang="es-ES" sz="2600" dirty="0"/>
          </a:p>
        </p:txBody>
      </p:sp>
    </p:spTree>
    <p:extLst>
      <p:ext uri="{BB962C8B-B14F-4D97-AF65-F5344CB8AC3E}">
        <p14:creationId xmlns:p14="http://schemas.microsoft.com/office/powerpoint/2010/main" val="35685714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2. LO PROPIO DE LA ESCUELA CATÓLICA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2" name="Marcador de contenido 1"/>
          <p:cNvSpPr>
            <a:spLocks noGrp="1"/>
          </p:cNvSpPr>
          <p:nvPr>
            <p:ph idx="1"/>
          </p:nvPr>
        </p:nvSpPr>
        <p:spPr>
          <a:xfrm>
            <a:off x="1401347" y="2666418"/>
            <a:ext cx="4773342" cy="1264169"/>
          </a:xfrm>
        </p:spPr>
        <p:txBody>
          <a:bodyPr>
            <a:noAutofit/>
          </a:bodyPr>
          <a:lstStyle/>
          <a:p>
            <a:pPr marL="0" indent="0" algn="ctr">
              <a:buNone/>
            </a:pPr>
            <a:r>
              <a:rPr lang="es-ES" sz="2600" dirty="0" smtClean="0">
                <a:latin typeface="Candara"/>
                <a:cs typeface="Candara"/>
              </a:rPr>
              <a:t>Una vez empezó a universalizarse la Escuela tanto primaria como secundaria, la educación cristiana vivió procesos de reacomodación y compitió con el Estado en la oferta. </a:t>
            </a:r>
            <a:endParaRPr lang="es-ES" sz="2600" dirty="0">
              <a:latin typeface="Candara"/>
              <a:cs typeface="Candara"/>
            </a:endParaRPr>
          </a:p>
        </p:txBody>
      </p:sp>
      <p:pic>
        <p:nvPicPr>
          <p:cNvPr id="3" name="Imagen 2"/>
          <p:cNvPicPr>
            <a:picLocks noChangeAspect="1"/>
          </p:cNvPicPr>
          <p:nvPr/>
        </p:nvPicPr>
        <p:blipFill>
          <a:blip r:embed="rId3"/>
          <a:stretch>
            <a:fillRect/>
          </a:stretch>
        </p:blipFill>
        <p:spPr>
          <a:xfrm>
            <a:off x="6645454" y="2671487"/>
            <a:ext cx="4068934" cy="2846665"/>
          </a:xfrm>
          <a:prstGeom prst="rect">
            <a:avLst/>
          </a:prstGeom>
        </p:spPr>
      </p:pic>
    </p:spTree>
    <p:extLst>
      <p:ext uri="{BB962C8B-B14F-4D97-AF65-F5344CB8AC3E}">
        <p14:creationId xmlns:p14="http://schemas.microsoft.com/office/powerpoint/2010/main" val="28735355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2. LO PROPIO DE LA ESCUELA CATÓLICA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2" name="Marcador de contenido 1"/>
          <p:cNvSpPr>
            <a:spLocks noGrp="1"/>
          </p:cNvSpPr>
          <p:nvPr>
            <p:ph idx="1"/>
          </p:nvPr>
        </p:nvSpPr>
        <p:spPr>
          <a:xfrm>
            <a:off x="1204283" y="2545983"/>
            <a:ext cx="9864175" cy="3318936"/>
          </a:xfrm>
        </p:spPr>
        <p:txBody>
          <a:bodyPr>
            <a:noAutofit/>
          </a:bodyPr>
          <a:lstStyle/>
          <a:p>
            <a:pPr marL="0" indent="0" algn="ctr">
              <a:buNone/>
            </a:pPr>
            <a:r>
              <a:rPr lang="es-ES" sz="2600" dirty="0" smtClean="0">
                <a:latin typeface="Candara"/>
                <a:cs typeface="Candara"/>
              </a:rPr>
              <a:t>Los espacios para suplir se han achicado, las décadas del competir van terminando, y vienen los felices tiempos de una </a:t>
            </a:r>
            <a:r>
              <a:rPr lang="es-ES" sz="2600" b="1" dirty="0" smtClean="0">
                <a:latin typeface="Candara"/>
                <a:cs typeface="Candara"/>
              </a:rPr>
              <a:t>nueva presencia</a:t>
            </a:r>
            <a:r>
              <a:rPr lang="es-ES" sz="2600" dirty="0" smtClean="0">
                <a:latin typeface="Candara"/>
                <a:cs typeface="Candara"/>
              </a:rPr>
              <a:t>.</a:t>
            </a:r>
          </a:p>
          <a:p>
            <a:pPr marL="0" indent="0" algn="ctr">
              <a:buNone/>
            </a:pPr>
            <a:r>
              <a:rPr lang="es-ES" sz="2600" dirty="0" smtClean="0">
                <a:latin typeface="Candara"/>
                <a:cs typeface="Candara"/>
              </a:rPr>
              <a:t>Se vislumbran, pues, tiempos para la </a:t>
            </a:r>
            <a:r>
              <a:rPr lang="es-ES" sz="2600" b="1" dirty="0" smtClean="0">
                <a:latin typeface="Candara"/>
                <a:cs typeface="Candara"/>
              </a:rPr>
              <a:t>creatividad y la esperanza</a:t>
            </a:r>
            <a:r>
              <a:rPr lang="es-ES" sz="2600" dirty="0" smtClean="0">
                <a:latin typeface="Candara"/>
                <a:cs typeface="Candara"/>
              </a:rPr>
              <a:t>, tiempos en que la fuerza, coherencia y consistencia de nuestra propuesta que, a manera de signo nuevo, aportará aire fresco y sentido a la niñez y juventud. Es el momento para </a:t>
            </a:r>
            <a:r>
              <a:rPr lang="es-ES" sz="2600" b="1" dirty="0" smtClean="0">
                <a:latin typeface="Candara"/>
                <a:cs typeface="Candara"/>
              </a:rPr>
              <a:t>ser significativos </a:t>
            </a:r>
            <a:r>
              <a:rPr lang="es-ES" sz="2600" dirty="0" smtClean="0">
                <a:latin typeface="Candara"/>
                <a:cs typeface="Candara"/>
              </a:rPr>
              <a:t>en nuevos escenarios, con nuevos desafíos, para las nuevas generaciones.</a:t>
            </a:r>
            <a:endParaRPr lang="es-ES" sz="2600" dirty="0">
              <a:latin typeface="Candara"/>
              <a:cs typeface="Candara"/>
            </a:endParaRPr>
          </a:p>
        </p:txBody>
      </p:sp>
    </p:spTree>
    <p:extLst>
      <p:ext uri="{BB962C8B-B14F-4D97-AF65-F5344CB8AC3E}">
        <p14:creationId xmlns:p14="http://schemas.microsoft.com/office/powerpoint/2010/main" val="1515852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2. LO PROPIO DE LA ESCUELA CATÓLICA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5" name="Marcador de contenido 2"/>
          <p:cNvSpPr>
            <a:spLocks noGrp="1"/>
          </p:cNvSpPr>
          <p:nvPr>
            <p:ph idx="1"/>
          </p:nvPr>
        </p:nvSpPr>
        <p:spPr>
          <a:xfrm>
            <a:off x="1295401" y="2556932"/>
            <a:ext cx="9601196" cy="3318936"/>
          </a:xfrm>
        </p:spPr>
        <p:txBody>
          <a:bodyPr>
            <a:noAutofit/>
          </a:bodyPr>
          <a:lstStyle/>
          <a:p>
            <a:pPr marL="0" indent="0" algn="just">
              <a:buNone/>
            </a:pPr>
            <a:r>
              <a:rPr lang="es-ES" sz="2100" dirty="0" smtClean="0">
                <a:latin typeface="Candara" panose="020E0502030303020204" pitchFamily="34" charset="0"/>
              </a:rPr>
              <a:t>Lo propio de la Escuela Católica es </a:t>
            </a:r>
            <a:r>
              <a:rPr lang="es-ES" sz="2100" i="1" dirty="0" smtClean="0">
                <a:latin typeface="Candara" panose="020E0502030303020204" pitchFamily="34" charset="0"/>
              </a:rPr>
              <a:t>“una espiritualidad que invita encontrar a Dios y encontrarse con Él en la persona de los estudiantes y los colegas y que anuncia a Jesucristo fundamentalmente por la manifestación del rostro misericordioso de Dios; una relación pedagógica respetuosa, creativa y propiciadora del crecimiento de las personas en libertad; una opción basada en la construcción de comunidad y en la preocupación por los pobres; una propuesta educativa contextualizada en las realidades económicas, sociales y políticas; y con mediaciones didácticas que toman en cuenta las capacidades y potencialidades de cada persona y el compromiso con la construcción de una sociedad justa, equitativa y en paz”</a:t>
            </a:r>
          </a:p>
          <a:p>
            <a:pPr marL="0" indent="0" algn="r">
              <a:buNone/>
            </a:pPr>
            <a:r>
              <a:rPr lang="es-ES" sz="2100" dirty="0" smtClean="0">
                <a:latin typeface="Candara" panose="020E0502030303020204" pitchFamily="34" charset="0"/>
              </a:rPr>
              <a:t>Hno. Carlos Gómez, fsc </a:t>
            </a:r>
            <a:endParaRPr lang="es-ES" sz="2100" dirty="0">
              <a:latin typeface="Candara" panose="020E0502030303020204" pitchFamily="34" charset="0"/>
            </a:endParaRPr>
          </a:p>
        </p:txBody>
      </p:sp>
    </p:spTree>
    <p:extLst>
      <p:ext uri="{BB962C8B-B14F-4D97-AF65-F5344CB8AC3E}">
        <p14:creationId xmlns:p14="http://schemas.microsoft.com/office/powerpoint/2010/main" val="34321663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3</a:t>
            </a:r>
            <a:r>
              <a:rPr lang="es-ES" b="1" dirty="0" smtClean="0">
                <a:latin typeface="Candara" panose="020E0502030303020204" pitchFamily="34" charset="0"/>
              </a:rPr>
              <a:t>. DESAFÍOS Y PROSPECTIVAS PARA LA ESCUELA CATÓLICA</a:t>
            </a:r>
            <a:endParaRPr lang="es-ES" b="1" dirty="0">
              <a:latin typeface="Candara" panose="020E0502030303020204" pitchFamily="34" charset="0"/>
            </a:endParaRPr>
          </a:p>
        </p:txBody>
      </p:sp>
      <p:sp>
        <p:nvSpPr>
          <p:cNvPr id="5" name="Marcador de contenido 4"/>
          <p:cNvSpPr>
            <a:spLocks noGrp="1"/>
          </p:cNvSpPr>
          <p:nvPr>
            <p:ph idx="1"/>
          </p:nvPr>
        </p:nvSpPr>
        <p:spPr/>
        <p:txBody>
          <a:bodyPr/>
          <a:lstStyle/>
          <a:p>
            <a:pPr marL="0" indent="0" algn="just">
              <a:buNone/>
            </a:pPr>
            <a:r>
              <a:rPr lang="es-ES" b="1" dirty="0" smtClean="0">
                <a:effectLst>
                  <a:outerShdw blurRad="38100" dist="38100" dir="2700000" algn="tl">
                    <a:srgbClr val="000000">
                      <a:alpha val="43137"/>
                    </a:srgbClr>
                  </a:outerShdw>
                </a:effectLst>
                <a:latin typeface="Candara" panose="020E0502030303020204" pitchFamily="34" charset="0"/>
              </a:rPr>
              <a:t>1. Éxodo hacia las periferias</a:t>
            </a:r>
          </a:p>
          <a:p>
            <a:pPr algn="just">
              <a:buFontTx/>
              <a:buChar char="-"/>
            </a:pPr>
            <a:r>
              <a:rPr lang="es-ES" sz="2200" dirty="0" smtClean="0">
                <a:latin typeface="Candara" panose="020E0502030303020204" pitchFamily="34" charset="0"/>
              </a:rPr>
              <a:t>Papa Francisco: “Salir una y mil veces a los caminos, en busca de la persona en sus más diversas situaciones”. “La fidelidad no es repetición”.</a:t>
            </a:r>
          </a:p>
          <a:p>
            <a:pPr algn="just">
              <a:buFontTx/>
              <a:buChar char="-"/>
            </a:pPr>
            <a:r>
              <a:rPr lang="es-ES" sz="2200" dirty="0" smtClean="0">
                <a:latin typeface="Candara" panose="020E0502030303020204" pitchFamily="34" charset="0"/>
              </a:rPr>
              <a:t>Salir de nuestras seguridades y certezas para mirar con ojos nuevos las urgencias que viven los niños y jóvenes de nuestro continente.</a:t>
            </a:r>
          </a:p>
          <a:p>
            <a:pPr algn="just">
              <a:buFontTx/>
              <a:buChar char="-"/>
            </a:pPr>
            <a:r>
              <a:rPr lang="es-ES" sz="2200" dirty="0" smtClean="0">
                <a:latin typeface="Candara" panose="020E0502030303020204" pitchFamily="34" charset="0"/>
              </a:rPr>
              <a:t>Pasar el mar rojo de nuestras inseguridades e incertidumbres. De estilos secularizados, desapasionados, desilusionados y consumistas, que no revelan al mundo la pasión por el reino de Dios y toda su justicia.</a:t>
            </a:r>
          </a:p>
          <a:p>
            <a:pPr algn="just">
              <a:buFontTx/>
              <a:buChar char="-"/>
            </a:pPr>
            <a:endParaRPr lang="es-ES" dirty="0" smtClean="0">
              <a:latin typeface="Candara" panose="020E0502030303020204" pitchFamily="34" charset="0"/>
            </a:endParaRPr>
          </a:p>
          <a:p>
            <a:pPr algn="just">
              <a:buFontTx/>
              <a:buChar char="-"/>
            </a:pPr>
            <a:endParaRPr lang="es-ES" dirty="0" smtClean="0">
              <a:latin typeface="Candara" panose="020E0502030303020204" pitchFamily="34" charset="0"/>
            </a:endParaRPr>
          </a:p>
          <a:p>
            <a:pPr marL="0" indent="0" algn="just">
              <a:buNone/>
            </a:pPr>
            <a:endParaRPr lang="es-ES" b="1" dirty="0">
              <a:latin typeface="Candara" panose="020E0502030303020204" pitchFamily="34" charset="0"/>
            </a:endParaRPr>
          </a:p>
        </p:txBody>
      </p:sp>
      <p:pic>
        <p:nvPicPr>
          <p:cNvPr id="6" name="Imagen 5"/>
          <p:cNvPicPr>
            <a:picLocks noChangeAspect="1"/>
          </p:cNvPicPr>
          <p:nvPr/>
        </p:nvPicPr>
        <p:blipFill>
          <a:blip r:embed="rId2"/>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37886229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S" sz="2200" dirty="0" smtClean="0">
                <a:latin typeface="Candara" panose="020E0502030303020204" pitchFamily="34" charset="0"/>
              </a:rPr>
              <a:t>Apertura a encontrar pueblos extraños, en nuevos lugares de servicio educativo, con nuevas personas.</a:t>
            </a:r>
          </a:p>
          <a:p>
            <a:pPr algn="just"/>
            <a:r>
              <a:rPr lang="es-ES" sz="2200" dirty="0" smtClean="0">
                <a:latin typeface="Candara" panose="020E0502030303020204" pitchFamily="34" charset="0"/>
              </a:rPr>
              <a:t>Las nuevas periferias están marcadas por el desempleo o el empleo informal, el no acceso a las tecnologías, los sectores rurales no vinculados con las comunicaciones o deficientemente conectados, el desplazamiento por causa de la violencia, la escasa oferta de la educación superior para quienes cargan el peso de la pobreza, y otras marginalidades que tienen que ver con asuntos de género, orientación sexual, edad o raza.</a:t>
            </a: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9"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3</a:t>
            </a:r>
            <a:r>
              <a:rPr lang="es-ES" b="1" dirty="0" smtClean="0">
                <a:latin typeface="Candara" panose="020E0502030303020204" pitchFamily="34" charset="0"/>
              </a:rPr>
              <a:t>. DESAFÍOS Y PROSPECTIVAS PARA LA ESCUELA CATÓLICA</a:t>
            </a:r>
            <a:endParaRPr lang="es-ES" b="1" dirty="0">
              <a:latin typeface="Candara" panose="020E0502030303020204" pitchFamily="34" charset="0"/>
            </a:endParaRPr>
          </a:p>
        </p:txBody>
      </p:sp>
    </p:spTree>
    <p:extLst>
      <p:ext uri="{BB962C8B-B14F-4D97-AF65-F5344CB8AC3E}">
        <p14:creationId xmlns:p14="http://schemas.microsoft.com/office/powerpoint/2010/main" val="32036696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lgn="just">
              <a:buNone/>
            </a:pPr>
            <a:r>
              <a:rPr lang="es-ES" sz="2200" b="1" dirty="0" smtClean="0">
                <a:effectLst>
                  <a:outerShdw blurRad="38100" dist="38100" dir="2700000" algn="tl">
                    <a:srgbClr val="000000">
                      <a:alpha val="43137"/>
                    </a:srgbClr>
                  </a:outerShdw>
                </a:effectLst>
                <a:latin typeface="Candara" panose="020E0502030303020204" pitchFamily="34" charset="0"/>
              </a:rPr>
              <a:t>2. El desafío de la Identidad</a:t>
            </a:r>
          </a:p>
          <a:p>
            <a:pPr algn="just">
              <a:buFont typeface="Arial" panose="020B0604020202020204" pitchFamily="34" charset="0"/>
              <a:buChar char="•"/>
            </a:pPr>
            <a:r>
              <a:rPr lang="es-ES" sz="2200" dirty="0" smtClean="0">
                <a:latin typeface="Candara" panose="020E0502030303020204" pitchFamily="34" charset="0"/>
              </a:rPr>
              <a:t>La nuevas periferias y marginalidades nos invitan a redefinir con urgencia la identidad de la Escuela Católica para el siglo XXI.</a:t>
            </a:r>
          </a:p>
          <a:p>
            <a:pPr algn="just">
              <a:buFont typeface="Arial" panose="020B0604020202020204" pitchFamily="34" charset="0"/>
              <a:buChar char="•"/>
            </a:pPr>
            <a:r>
              <a:rPr lang="es-ES" sz="2200" dirty="0" smtClean="0">
                <a:latin typeface="Candara" panose="020E0502030303020204" pitchFamily="34" charset="0"/>
              </a:rPr>
              <a:t>¿Cuál es el aporte específicamente cristiano católico a la educación? ¿Por qué la Iglesia, las comunidades cristianas, invierten tiempo, bienes y energías en una tareas que no directamente religiosa? </a:t>
            </a:r>
          </a:p>
          <a:p>
            <a:pPr algn="just">
              <a:buFont typeface="Arial" panose="020B0604020202020204" pitchFamily="34" charset="0"/>
              <a:buChar char="•"/>
            </a:pPr>
            <a:r>
              <a:rPr lang="es-ES" sz="2200" dirty="0" smtClean="0">
                <a:latin typeface="Candara" panose="020E0502030303020204" pitchFamily="34" charset="0"/>
              </a:rPr>
              <a:t>Papa Francisco: “El único motivo por el cual tenemos algo que hacer en el campo de la educación es la esperanza en una humanidad nueva, en otro mundo posible”.</a:t>
            </a:r>
            <a:endParaRPr lang="es-ES" sz="2200"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9"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3</a:t>
            </a:r>
            <a:r>
              <a:rPr lang="es-ES" b="1" dirty="0" smtClean="0">
                <a:latin typeface="Candara" panose="020E0502030303020204" pitchFamily="34" charset="0"/>
              </a:rPr>
              <a:t>. DESAFÍOS Y PROSPECTIVAS PARA LA ESCUELA CATÓLICA</a:t>
            </a:r>
            <a:endParaRPr lang="es-ES" b="1" dirty="0">
              <a:latin typeface="Candara" panose="020E0502030303020204" pitchFamily="34" charset="0"/>
            </a:endParaRPr>
          </a:p>
        </p:txBody>
      </p:sp>
    </p:spTree>
    <p:extLst>
      <p:ext uri="{BB962C8B-B14F-4D97-AF65-F5344CB8AC3E}">
        <p14:creationId xmlns:p14="http://schemas.microsoft.com/office/powerpoint/2010/main" val="3071889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marL="0" indent="0">
              <a:buNone/>
            </a:pPr>
            <a:r>
              <a:rPr lang="es-ES" sz="2200" b="1" dirty="0" smtClean="0">
                <a:effectLst>
                  <a:outerShdw blurRad="38100" dist="38100" dir="2700000" algn="tl">
                    <a:srgbClr val="000000">
                      <a:alpha val="43137"/>
                    </a:srgbClr>
                  </a:outerShdw>
                </a:effectLst>
                <a:latin typeface="Candara" panose="020E0502030303020204" pitchFamily="34" charset="0"/>
              </a:rPr>
              <a:t>3. El Diálogo con las nuevas culturas infantiles y juveniles</a:t>
            </a:r>
          </a:p>
          <a:p>
            <a:pPr algn="just"/>
            <a:r>
              <a:rPr lang="es-CO" sz="1800" dirty="0">
                <a:latin typeface="Candara" panose="020E0502030303020204" pitchFamily="34" charset="0"/>
              </a:rPr>
              <a:t>Vale la pena recordar, que hoy vivimos un profundo cambio especialmente en los </a:t>
            </a:r>
            <a:r>
              <a:rPr lang="es-CO" sz="1800" dirty="0" smtClean="0">
                <a:latin typeface="Candara" panose="020E0502030303020204" pitchFamily="34" charset="0"/>
              </a:rPr>
              <a:t>niños y jóvenes</a:t>
            </a:r>
            <a:r>
              <a:rPr lang="es-CO" sz="1800" dirty="0">
                <a:latin typeface="Candara" panose="020E0502030303020204" pitchFamily="34" charset="0"/>
              </a:rPr>
              <a:t>, los cuales tienen nuevas sensibilidades y están en  búsqueda de nuevas experiencias.</a:t>
            </a:r>
            <a:endParaRPr lang="es-ES" sz="1800" dirty="0">
              <a:latin typeface="Candara" panose="020E0502030303020204" pitchFamily="34" charset="0"/>
            </a:endParaRPr>
          </a:p>
          <a:p>
            <a:pPr algn="just"/>
            <a:r>
              <a:rPr lang="es-CO" sz="1800" dirty="0">
                <a:latin typeface="Candara" panose="020E0502030303020204" pitchFamily="34" charset="0"/>
              </a:rPr>
              <a:t>Surgen nuevos valores, nuevos sueños y nuevos comportamientos, los cuales tenemos el deber de conocer para poder formarlos </a:t>
            </a:r>
            <a:r>
              <a:rPr lang="es-CO" sz="1800" dirty="0" smtClean="0">
                <a:latin typeface="Candara" panose="020E0502030303020204" pitchFamily="34" charset="0"/>
              </a:rPr>
              <a:t>y acompañarlos. </a:t>
            </a:r>
            <a:r>
              <a:rPr lang="es-ES_tradnl" sz="1800" dirty="0" smtClean="0">
                <a:latin typeface="Candara" panose="020E0502030303020204" pitchFamily="34" charset="0"/>
              </a:rPr>
              <a:t>Hoy </a:t>
            </a:r>
            <a:r>
              <a:rPr lang="es-ES_tradnl" sz="1800" dirty="0">
                <a:latin typeface="Candara" panose="020E0502030303020204" pitchFamily="34" charset="0"/>
              </a:rPr>
              <a:t>sus culturas nos exigen conocer sus mundos y sus maneras de pensar, de amar; comprender sus lenguajes, aceptar su música, su manera de bailar, de rumbear y de expresarse; comprender su manera de vestirse.</a:t>
            </a:r>
            <a:endParaRPr lang="es-ES" sz="1800" dirty="0">
              <a:latin typeface="Candara" panose="020E0502030303020204" pitchFamily="34" charset="0"/>
            </a:endParaRPr>
          </a:p>
          <a:p>
            <a:pPr algn="just"/>
            <a:r>
              <a:rPr lang="es-CO" sz="1800" dirty="0">
                <a:latin typeface="Candara" panose="020E0502030303020204" pitchFamily="34" charset="0"/>
              </a:rPr>
              <a:t>Se trata de ofrecer presencia frente a la permanente ausencia de la sociedad de hoy; se trata de proponer una nueva forma de dialogar, frente a algunos maestros </a:t>
            </a:r>
            <a:r>
              <a:rPr lang="es-CO" sz="1800" dirty="0" smtClean="0">
                <a:latin typeface="Candara" panose="020E0502030303020204" pitchFamily="34" charset="0"/>
              </a:rPr>
              <a:t>e instituciones que </a:t>
            </a:r>
            <a:r>
              <a:rPr lang="es-CO" sz="1800" dirty="0">
                <a:latin typeface="Candara" panose="020E0502030303020204" pitchFamily="34" charset="0"/>
              </a:rPr>
              <a:t>creen saberlo todo sin dialogar. </a:t>
            </a:r>
            <a:endParaRPr lang="es-ES" sz="1800"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9"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3</a:t>
            </a:r>
            <a:r>
              <a:rPr lang="es-ES" b="1" dirty="0" smtClean="0">
                <a:latin typeface="Candara" panose="020E0502030303020204" pitchFamily="34" charset="0"/>
              </a:rPr>
              <a:t>. DESAFÍOS Y PROSPECTIVAS PARA LA ESCUELA CATÓLICA</a:t>
            </a:r>
            <a:endParaRPr lang="es-ES" b="1" dirty="0">
              <a:latin typeface="Candara" panose="020E0502030303020204" pitchFamily="34" charset="0"/>
            </a:endParaRPr>
          </a:p>
        </p:txBody>
      </p:sp>
    </p:spTree>
    <p:extLst>
      <p:ext uri="{BB962C8B-B14F-4D97-AF65-F5344CB8AC3E}">
        <p14:creationId xmlns:p14="http://schemas.microsoft.com/office/powerpoint/2010/main" val="10099875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lgn="just">
              <a:buNone/>
            </a:pPr>
            <a:r>
              <a:rPr lang="es-ES" sz="2200" b="1" dirty="0" smtClean="0">
                <a:effectLst>
                  <a:outerShdw blurRad="38100" dist="38100" dir="2700000" algn="tl">
                    <a:srgbClr val="000000">
                      <a:alpha val="43137"/>
                    </a:srgbClr>
                  </a:outerShdw>
                </a:effectLst>
                <a:latin typeface="Candara" panose="020E0502030303020204" pitchFamily="34" charset="0"/>
              </a:rPr>
              <a:t>4. El desafío de dialogar con las pedagogías contemporáneas</a:t>
            </a:r>
          </a:p>
          <a:p>
            <a:pPr algn="just">
              <a:buFont typeface="Arial" panose="020B0604020202020204" pitchFamily="34" charset="0"/>
              <a:buChar char="•"/>
            </a:pPr>
            <a:r>
              <a:rPr lang="es-ES" sz="2200" dirty="0" smtClean="0">
                <a:latin typeface="Candara" panose="020E0502030303020204" pitchFamily="34" charset="0"/>
              </a:rPr>
              <a:t>Este diálogo, tan urgente como necesario, pasa por una posición siempre crítica que explora la potencialidad de los paradigmas con las condiciones reales en las que se plantean las propuestas. </a:t>
            </a:r>
          </a:p>
          <a:p>
            <a:pPr algn="just">
              <a:buFont typeface="Arial" panose="020B0604020202020204" pitchFamily="34" charset="0"/>
              <a:buChar char="•"/>
            </a:pPr>
            <a:r>
              <a:rPr lang="es-ES" sz="2200" dirty="0" smtClean="0">
                <a:latin typeface="Candara" panose="020E0502030303020204" pitchFamily="34" charset="0"/>
              </a:rPr>
              <a:t>Si lo nuestro es hacer accesible la educación, promover los valores de la solidaridad, la justicia y la dignidad, construir personas y formar ciudadanos, luchar por la equidad y las oportunidades para todos, entonces estos diálogos con las pedagogías contemporáneas son condición necesaria para replantear nuestras propuestas y plantear proyectos contextualizados.</a:t>
            </a:r>
            <a:endParaRPr lang="es-ES" sz="2200"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9"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3</a:t>
            </a:r>
            <a:r>
              <a:rPr lang="es-ES" b="1" dirty="0" smtClean="0">
                <a:latin typeface="Candara" panose="020E0502030303020204" pitchFamily="34" charset="0"/>
              </a:rPr>
              <a:t>. DESAFÍOS Y PROSPECTIVAS PARA LA ESCUELA CATÓLICA</a:t>
            </a:r>
            <a:endParaRPr lang="es-ES" b="1" dirty="0">
              <a:latin typeface="Candara" panose="020E0502030303020204" pitchFamily="34" charset="0"/>
            </a:endParaRPr>
          </a:p>
        </p:txBody>
      </p:sp>
    </p:spTree>
    <p:extLst>
      <p:ext uri="{BB962C8B-B14F-4D97-AF65-F5344CB8AC3E}">
        <p14:creationId xmlns:p14="http://schemas.microsoft.com/office/powerpoint/2010/main" val="38226017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2556931"/>
            <a:ext cx="9601196" cy="3580257"/>
          </a:xfrm>
        </p:spPr>
        <p:txBody>
          <a:bodyPr>
            <a:normAutofit lnSpcReduction="10000"/>
          </a:bodyPr>
          <a:lstStyle/>
          <a:p>
            <a:pPr marL="0" indent="0">
              <a:buNone/>
            </a:pPr>
            <a:r>
              <a:rPr lang="es-ES" sz="2200" b="1" dirty="0" smtClean="0">
                <a:effectLst>
                  <a:outerShdw blurRad="38100" dist="38100" dir="2700000" algn="tl">
                    <a:srgbClr val="000000">
                      <a:alpha val="43137"/>
                    </a:srgbClr>
                  </a:outerShdw>
                </a:effectLst>
                <a:latin typeface="Candara" panose="020E0502030303020204" pitchFamily="34" charset="0"/>
              </a:rPr>
              <a:t>5. Educar para la criticidad: un desafío frente a las nuevas tecnologías</a:t>
            </a:r>
          </a:p>
          <a:p>
            <a:pPr algn="just"/>
            <a:r>
              <a:rPr lang="es-ES" sz="2000" i="1" dirty="0" smtClean="0">
                <a:latin typeface="Candara" panose="020E0502030303020204" pitchFamily="34" charset="0"/>
              </a:rPr>
              <a:t>“Necesitamos entender con mayor profundidad e inteligencia este nuevo y complejo mundo interior creado por la globalización para que podamos responder de una manera adecuada y decisiva como educadores, a fin de contrarrestar los efectos nocivos de esta superficialidad. Un mundo de superficialidad globalizada de pensamiento significa un reino sin oposición de fundamentalismo, fanatismo e ideología y todos esos escapes del pensamiento que causan sufrimiento a tantas personas… las personas pierden la capacidad de tratar con la realidad, es decir, un proceso de deshumanización que puede ser gradual y silencioso, pero muy real. La gente pierde su hogar mental, su cultura, sus puntos de referencia”									</a:t>
            </a:r>
            <a:r>
              <a:rPr lang="es-ES" sz="2200" i="1" dirty="0" smtClean="0">
                <a:latin typeface="Candara" panose="020E0502030303020204" pitchFamily="34" charset="0"/>
              </a:rPr>
              <a:t>               </a:t>
            </a:r>
          </a:p>
          <a:p>
            <a:pPr marL="0" indent="0" algn="r">
              <a:buNone/>
            </a:pPr>
            <a:r>
              <a:rPr lang="es-ES" sz="2200" i="1" dirty="0" smtClean="0">
                <a:latin typeface="Candara" panose="020E0502030303020204" pitchFamily="34" charset="0"/>
              </a:rPr>
              <a:t>Adolfo, Nicolás S.J</a:t>
            </a: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9"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3</a:t>
            </a:r>
            <a:r>
              <a:rPr lang="es-ES" b="1" dirty="0" smtClean="0">
                <a:latin typeface="Candara" panose="020E0502030303020204" pitchFamily="34" charset="0"/>
              </a:rPr>
              <a:t>. DESAFÍOS Y PROSPECTIVAS PARA LA ESCUELA CATÓLICA</a:t>
            </a:r>
            <a:endParaRPr lang="es-ES" b="1" dirty="0">
              <a:latin typeface="Candara" panose="020E0502030303020204" pitchFamily="34" charset="0"/>
            </a:endParaRPr>
          </a:p>
        </p:txBody>
      </p:sp>
    </p:spTree>
    <p:extLst>
      <p:ext uri="{BB962C8B-B14F-4D97-AF65-F5344CB8AC3E}">
        <p14:creationId xmlns:p14="http://schemas.microsoft.com/office/powerpoint/2010/main" val="18929114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95992"/>
            <a:ext cx="7123668" cy="1390008"/>
          </a:xfrm>
        </p:spPr>
        <p:txBody>
          <a:bodyPr>
            <a:normAutofit/>
          </a:bodyPr>
          <a:lstStyle/>
          <a:p>
            <a:pPr algn="l"/>
            <a:r>
              <a:rPr lang="es-ES" b="1" dirty="0" smtClean="0">
                <a:latin typeface="Candara" panose="020E0502030303020204" pitchFamily="34" charset="0"/>
              </a:rPr>
              <a:t>INTRODUCCIÓN</a:t>
            </a:r>
            <a:endParaRPr lang="es-ES" b="1" dirty="0">
              <a:latin typeface="Candara" panose="020E0502030303020204" pitchFamily="34" charset="0"/>
            </a:endParaRPr>
          </a:p>
        </p:txBody>
      </p:sp>
      <p:sp>
        <p:nvSpPr>
          <p:cNvPr id="5" name="Marcador de contenido 4"/>
          <p:cNvSpPr>
            <a:spLocks noGrp="1"/>
          </p:cNvSpPr>
          <p:nvPr>
            <p:ph idx="1"/>
          </p:nvPr>
        </p:nvSpPr>
        <p:spPr>
          <a:xfrm>
            <a:off x="1295401" y="2556932"/>
            <a:ext cx="5329196" cy="3318936"/>
          </a:xfrm>
        </p:spPr>
        <p:txBody>
          <a:bodyPr>
            <a:noAutofit/>
          </a:bodyPr>
          <a:lstStyle/>
          <a:p>
            <a:pPr marL="0" indent="0" algn="ctr">
              <a:buNone/>
            </a:pPr>
            <a:r>
              <a:rPr lang="es-ES" dirty="0" smtClean="0">
                <a:latin typeface="Candara"/>
                <a:cs typeface="Candara"/>
              </a:rPr>
              <a:t>Los orígenes de la Escuela Católica en América se remontan hacía la primera mitad del siglo XVI, con la fundación del colegio de la Santa Cruz de Tlatelolco, en México, en 1533. Fundadas inicialmente en México, se fueron poco a poco creando Escuelas en distintos lugares afianzando la presencia en el continente. </a:t>
            </a:r>
            <a:endParaRPr lang="es-ES" dirty="0">
              <a:latin typeface="Candara"/>
              <a:cs typeface="Candara"/>
            </a:endParaRPr>
          </a:p>
        </p:txBody>
      </p:sp>
      <p:pic>
        <p:nvPicPr>
          <p:cNvPr id="6" name="Imagen 5"/>
          <p:cNvPicPr>
            <a:picLocks noChangeAspect="1"/>
          </p:cNvPicPr>
          <p:nvPr/>
        </p:nvPicPr>
        <p:blipFill>
          <a:blip r:embed="rId2"/>
          <a:stretch>
            <a:fillRect/>
          </a:stretch>
        </p:blipFill>
        <p:spPr>
          <a:xfrm>
            <a:off x="7405214" y="2627870"/>
            <a:ext cx="2637946" cy="3028362"/>
          </a:xfrm>
          <a:prstGeom prst="rect">
            <a:avLst/>
          </a:prstGeom>
        </p:spPr>
      </p:pic>
      <p:pic>
        <p:nvPicPr>
          <p:cNvPr id="8" name="Imagen 7"/>
          <p:cNvPicPr>
            <a:picLocks noChangeAspect="1"/>
          </p:cNvPicPr>
          <p:nvPr/>
        </p:nvPicPr>
        <p:blipFill>
          <a:blip r:embed="rId3"/>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3085454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buNone/>
            </a:pPr>
            <a:r>
              <a:rPr lang="es-ES" sz="2200" b="1" dirty="0" smtClean="0">
                <a:effectLst>
                  <a:outerShdw blurRad="38100" dist="38100" dir="2700000" algn="tl">
                    <a:srgbClr val="000000">
                      <a:alpha val="43137"/>
                    </a:srgbClr>
                  </a:outerShdw>
                </a:effectLst>
                <a:latin typeface="Candara" panose="020E0502030303020204" pitchFamily="34" charset="0"/>
              </a:rPr>
              <a:t>6. Respuestas educativas a problemas políticos</a:t>
            </a:r>
          </a:p>
          <a:p>
            <a:pPr algn="just">
              <a:buFont typeface="Arial" panose="020B0604020202020204" pitchFamily="34" charset="0"/>
              <a:buChar char="•"/>
            </a:pPr>
            <a:r>
              <a:rPr lang="es-ES" sz="2200" dirty="0" smtClean="0">
                <a:latin typeface="Candara" panose="020E0502030303020204" pitchFamily="34" charset="0"/>
              </a:rPr>
              <a:t>Educar en la sociedad del conocimiento. Este tema está condicionando la viabilidad misma de la escuela.</a:t>
            </a:r>
          </a:p>
          <a:p>
            <a:pPr algn="just">
              <a:buFont typeface="Arial" panose="020B0604020202020204" pitchFamily="34" charset="0"/>
              <a:buChar char="•"/>
            </a:pPr>
            <a:r>
              <a:rPr lang="es-ES" sz="2200" dirty="0" smtClean="0">
                <a:latin typeface="Candara" panose="020E0502030303020204" pitchFamily="34" charset="0"/>
              </a:rPr>
              <a:t>Diálogo entre las ciencias humanas y ciencias naturales. Espacios para el debate donde la ciencia cuestione la ética y a dimensión espiritual de las personas y al mismo tiempo, ellas problematicen y cuestionen el conocimiento científico.</a:t>
            </a:r>
          </a:p>
          <a:p>
            <a:pPr algn="just">
              <a:buFont typeface="Arial" panose="020B0604020202020204" pitchFamily="34" charset="0"/>
              <a:buChar char="•"/>
            </a:pPr>
            <a:r>
              <a:rPr lang="es-ES" sz="2200" dirty="0" smtClean="0">
                <a:latin typeface="Candara" panose="020E0502030303020204" pitchFamily="34" charset="0"/>
              </a:rPr>
              <a:t>Apuesta por la democracia y la institucionalidad. Educar para la ciudadanía y la vida política.</a:t>
            </a:r>
            <a:endParaRPr lang="es-ES" sz="2200"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
        <p:nvSpPr>
          <p:cNvPr id="9"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3</a:t>
            </a:r>
            <a:r>
              <a:rPr lang="es-ES" b="1" dirty="0" smtClean="0">
                <a:latin typeface="Candara" panose="020E0502030303020204" pitchFamily="34" charset="0"/>
              </a:rPr>
              <a:t>. DESAFÍOS Y PROSPECTIVAS PARA LA ESCUELA CATÓLICA</a:t>
            </a:r>
            <a:endParaRPr lang="es-ES" b="1" dirty="0">
              <a:latin typeface="Candara" panose="020E0502030303020204" pitchFamily="34" charset="0"/>
            </a:endParaRPr>
          </a:p>
        </p:txBody>
      </p:sp>
    </p:spTree>
    <p:extLst>
      <p:ext uri="{BB962C8B-B14F-4D97-AF65-F5344CB8AC3E}">
        <p14:creationId xmlns:p14="http://schemas.microsoft.com/office/powerpoint/2010/main" val="34374264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4</a:t>
            </a:r>
            <a:r>
              <a:rPr lang="es-ES" b="1" dirty="0" smtClean="0">
                <a:latin typeface="Candara" panose="020E0502030303020204" pitchFamily="34" charset="0"/>
              </a:rPr>
              <a:t>. SER PORTADORES DE ESPERANZA</a:t>
            </a:r>
            <a:endParaRPr lang="es-ES" b="1" dirty="0">
              <a:latin typeface="Candara" panose="020E0502030303020204" pitchFamily="34" charset="0"/>
            </a:endParaRPr>
          </a:p>
        </p:txBody>
      </p:sp>
      <p:pic>
        <p:nvPicPr>
          <p:cNvPr id="5" name="Marcador de contenido 4"/>
          <p:cNvPicPr>
            <a:picLocks noGrp="1" noChangeAspect="1"/>
          </p:cNvPicPr>
          <p:nvPr>
            <p:ph idx="1"/>
          </p:nvPr>
        </p:nvPicPr>
        <p:blipFill>
          <a:blip r:embed="rId2"/>
          <a:stretch>
            <a:fillRect/>
          </a:stretch>
        </p:blipFill>
        <p:spPr>
          <a:xfrm>
            <a:off x="1424631" y="2498296"/>
            <a:ext cx="4762500" cy="3238500"/>
          </a:xfrm>
          <a:prstGeom prst="rect">
            <a:avLst/>
          </a:prstGeom>
        </p:spPr>
      </p:pic>
      <p:sp>
        <p:nvSpPr>
          <p:cNvPr id="6" name="CuadroTexto 5"/>
          <p:cNvSpPr txBox="1"/>
          <p:nvPr/>
        </p:nvSpPr>
        <p:spPr>
          <a:xfrm>
            <a:off x="6310184" y="2527781"/>
            <a:ext cx="4469371" cy="3554819"/>
          </a:xfrm>
          <a:prstGeom prst="rect">
            <a:avLst/>
          </a:prstGeom>
          <a:noFill/>
        </p:spPr>
        <p:txBody>
          <a:bodyPr wrap="square" rtlCol="0">
            <a:spAutoFit/>
          </a:bodyPr>
          <a:lstStyle/>
          <a:p>
            <a:pPr algn="ctr"/>
            <a:r>
              <a:rPr lang="es-ES" sz="2500" dirty="0" smtClean="0">
                <a:latin typeface="Candara" panose="020E0502030303020204" pitchFamily="34" charset="0"/>
              </a:rPr>
              <a:t>La educación es una de las tareas más apasionantes de la existencia y requiere permanentemente ampliar horizontes, recomenzar y ponerse en camino de modo renovado.</a:t>
            </a:r>
          </a:p>
          <a:p>
            <a:pPr algn="ctr"/>
            <a:endParaRPr lang="es-ES" sz="2500" dirty="0">
              <a:latin typeface="Candara" panose="020E0502030303020204" pitchFamily="34" charset="0"/>
            </a:endParaRPr>
          </a:p>
          <a:p>
            <a:pPr algn="ctr"/>
            <a:r>
              <a:rPr lang="es-ES" sz="2500" dirty="0" smtClean="0">
                <a:latin typeface="Candara" panose="020E0502030303020204" pitchFamily="34" charset="0"/>
                <a:hlinkClick r:id="rId3" action="ppaction://hlinkfile"/>
              </a:rPr>
              <a:t>Escuela Católica en el mundo</a:t>
            </a:r>
            <a:endParaRPr lang="es-ES" sz="2500" dirty="0">
              <a:latin typeface="Candara" panose="020E0502030303020204" pitchFamily="34" charset="0"/>
            </a:endParaRPr>
          </a:p>
        </p:txBody>
      </p:sp>
      <p:pic>
        <p:nvPicPr>
          <p:cNvPr id="7" name="Imagen 6"/>
          <p:cNvPicPr>
            <a:picLocks noChangeAspect="1"/>
          </p:cNvPicPr>
          <p:nvPr/>
        </p:nvPicPr>
        <p:blipFill>
          <a:blip r:embed="rId4"/>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31780112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95992"/>
            <a:ext cx="7123668" cy="1390008"/>
          </a:xfrm>
        </p:spPr>
        <p:txBody>
          <a:bodyPr>
            <a:normAutofit fontScale="90000"/>
          </a:bodyPr>
          <a:lstStyle/>
          <a:p>
            <a:pPr algn="l"/>
            <a:r>
              <a:rPr lang="es-ES" b="1" dirty="0">
                <a:latin typeface="Candara" panose="020E0502030303020204" pitchFamily="34" charset="0"/>
              </a:rPr>
              <a:t>4</a:t>
            </a:r>
            <a:r>
              <a:rPr lang="es-ES" b="1" dirty="0" smtClean="0">
                <a:latin typeface="Candara" panose="020E0502030303020204" pitchFamily="34" charset="0"/>
              </a:rPr>
              <a:t>. SER PORTADORES DE ESPERANZA</a:t>
            </a:r>
            <a:endParaRPr lang="es-ES" b="1" dirty="0">
              <a:latin typeface="Candara" panose="020E0502030303020204" pitchFamily="34" charset="0"/>
            </a:endParaRPr>
          </a:p>
        </p:txBody>
      </p:sp>
      <p:sp>
        <p:nvSpPr>
          <p:cNvPr id="3" name="Marcador de contenido 2"/>
          <p:cNvSpPr>
            <a:spLocks noGrp="1"/>
          </p:cNvSpPr>
          <p:nvPr>
            <p:ph idx="1"/>
          </p:nvPr>
        </p:nvSpPr>
        <p:spPr>
          <a:xfrm>
            <a:off x="1295400" y="2556932"/>
            <a:ext cx="5632621" cy="3318936"/>
          </a:xfrm>
        </p:spPr>
        <p:txBody>
          <a:bodyPr>
            <a:normAutofit/>
          </a:bodyPr>
          <a:lstStyle/>
          <a:p>
            <a:pPr marL="0" indent="0" algn="ctr">
              <a:buNone/>
            </a:pPr>
            <a:r>
              <a:rPr lang="es-ES" sz="3000" dirty="0" smtClean="0">
                <a:latin typeface="Candara" panose="020E0502030303020204" pitchFamily="34" charset="0"/>
              </a:rPr>
              <a:t>Educar es en sí mismo un acto de esperanza, no solo porque se educa para construir futuro, apostando a él, sino porque el hecho mismo de educar esta atravesado por ella. </a:t>
            </a:r>
            <a:endParaRPr lang="es-ES" sz="3000" dirty="0">
              <a:latin typeface="Candara" panose="020E0502030303020204" pitchFamily="34" charset="0"/>
            </a:endParaRPr>
          </a:p>
        </p:txBody>
      </p:sp>
      <p:pic>
        <p:nvPicPr>
          <p:cNvPr id="5" name="Imagen 4"/>
          <p:cNvPicPr>
            <a:picLocks noChangeAspect="1"/>
          </p:cNvPicPr>
          <p:nvPr/>
        </p:nvPicPr>
        <p:blipFill>
          <a:blip r:embed="rId2"/>
          <a:stretch>
            <a:fillRect/>
          </a:stretch>
        </p:blipFill>
        <p:spPr>
          <a:xfrm>
            <a:off x="7170867" y="2556932"/>
            <a:ext cx="3608688" cy="3410338"/>
          </a:xfrm>
          <a:prstGeom prst="rect">
            <a:avLst/>
          </a:prstGeom>
        </p:spPr>
      </p:pic>
      <p:pic>
        <p:nvPicPr>
          <p:cNvPr id="6" name="Imagen 5"/>
          <p:cNvPicPr>
            <a:picLocks noChangeAspect="1"/>
          </p:cNvPicPr>
          <p:nvPr/>
        </p:nvPicPr>
        <p:blipFill>
          <a:blip r:embed="rId3"/>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11101071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CO" sz="4000" b="1" dirty="0" smtClean="0">
                <a:effectLst>
                  <a:outerShdw blurRad="38100" dist="38100" dir="2700000" algn="tl">
                    <a:srgbClr val="000000">
                      <a:alpha val="43137"/>
                    </a:srgbClr>
                  </a:outerShdw>
                </a:effectLst>
                <a:latin typeface="Candara" panose="020E0502030303020204" pitchFamily="34" charset="0"/>
              </a:rPr>
              <a:t>BIBLIOGRAFÍA</a:t>
            </a:r>
            <a:endParaRPr lang="es-CO" sz="4000" b="1" dirty="0">
              <a:effectLst>
                <a:outerShdw blurRad="38100" dist="38100" dir="2700000" algn="tl">
                  <a:srgbClr val="000000">
                    <a:alpha val="43137"/>
                  </a:srgbClr>
                </a:outerShdw>
              </a:effectLst>
              <a:latin typeface="Candara" panose="020E0502030303020204" pitchFamily="34" charset="0"/>
            </a:endParaRPr>
          </a:p>
        </p:txBody>
      </p:sp>
      <p:sp>
        <p:nvSpPr>
          <p:cNvPr id="3" name="2 Marcador de contenido"/>
          <p:cNvSpPr>
            <a:spLocks noGrp="1"/>
          </p:cNvSpPr>
          <p:nvPr>
            <p:ph idx="1"/>
          </p:nvPr>
        </p:nvSpPr>
        <p:spPr/>
        <p:txBody>
          <a:bodyPr>
            <a:normAutofit/>
          </a:bodyPr>
          <a:lstStyle/>
          <a:p>
            <a:pPr algn="just">
              <a:buFont typeface="Arial" panose="020B0604020202020204" pitchFamily="34" charset="0"/>
              <a:buChar char="•"/>
            </a:pPr>
            <a:r>
              <a:rPr lang="es-CO" sz="2200" dirty="0" smtClean="0">
                <a:latin typeface="Candara" panose="020E0502030303020204" pitchFamily="34" charset="0"/>
              </a:rPr>
              <a:t>P</a:t>
            </a:r>
            <a:r>
              <a:rPr lang="es-CO" sz="2200" dirty="0" smtClean="0">
                <a:solidFill>
                  <a:schemeClr val="tx1"/>
                </a:solidFill>
                <a:latin typeface="Candara" panose="020E0502030303020204" pitchFamily="34" charset="0"/>
              </a:rPr>
              <a:t>royecto Educativo – Pastoral CIEC. Bogotá: Confederación Interamericana de Educación Católica, 2006.</a:t>
            </a:r>
          </a:p>
          <a:p>
            <a:pPr algn="just">
              <a:buFont typeface="Arial" panose="020B0604020202020204" pitchFamily="34" charset="0"/>
              <a:buChar char="•"/>
            </a:pPr>
            <a:r>
              <a:rPr lang="es-CO" sz="2200" dirty="0" smtClean="0">
                <a:solidFill>
                  <a:schemeClr val="tx1"/>
                </a:solidFill>
                <a:latin typeface="Candara" panose="020E0502030303020204" pitchFamily="34" charset="0"/>
              </a:rPr>
              <a:t>A la Escucha del Maestro. Bogotá: PPC – CLAR – CIEC, 2012.</a:t>
            </a:r>
          </a:p>
          <a:p>
            <a:pPr algn="just">
              <a:buFont typeface="Arial" panose="020B0604020202020204" pitchFamily="34" charset="0"/>
              <a:buChar char="•"/>
            </a:pPr>
            <a:r>
              <a:rPr lang="es-CO" sz="2200" dirty="0" smtClean="0">
                <a:solidFill>
                  <a:schemeClr val="tx1"/>
                </a:solidFill>
                <a:latin typeface="Candara" panose="020E0502030303020204" pitchFamily="34" charset="0"/>
              </a:rPr>
              <a:t>Francisco y la Educación. Revista Educación Hoy N°195. Bogotá: CIEC,  2014.</a:t>
            </a:r>
          </a:p>
          <a:p>
            <a:pPr algn="just">
              <a:buFont typeface="Arial" panose="020B0604020202020204" pitchFamily="34" charset="0"/>
              <a:buChar char="•"/>
            </a:pPr>
            <a:r>
              <a:rPr lang="es-CO" sz="2200" dirty="0">
                <a:solidFill>
                  <a:schemeClr val="tx1"/>
                </a:solidFill>
                <a:latin typeface="Candara" panose="020E0502030303020204" pitchFamily="34" charset="0"/>
              </a:rPr>
              <a:t>La Misión Lasallista en América Latina y el Caribe: un desafío pleno de </a:t>
            </a:r>
            <a:r>
              <a:rPr lang="es-CO" sz="2200" dirty="0" smtClean="0">
                <a:solidFill>
                  <a:schemeClr val="tx1"/>
                </a:solidFill>
                <a:latin typeface="Candara" panose="020E0502030303020204" pitchFamily="34" charset="0"/>
              </a:rPr>
              <a:t>esperanza. Cuadernos MEL, N° 44. Congregación de los Hermanos de las Escuelas Cristianas. </a:t>
            </a:r>
            <a:endParaRPr lang="es-CO" sz="2200" dirty="0">
              <a:solidFill>
                <a:schemeClr val="tx1"/>
              </a:solidFill>
              <a:latin typeface="Candara" panose="020E0502030303020204" pitchFamily="34" charset="0"/>
            </a:endParaRPr>
          </a:p>
          <a:p>
            <a:pPr>
              <a:buFont typeface="Arial" panose="020B0604020202020204" pitchFamily="34" charset="0"/>
              <a:buChar char="•"/>
            </a:pPr>
            <a:endParaRPr lang="es-CO" sz="2200" dirty="0" smtClean="0">
              <a:latin typeface="Candara" panose="020E0502030303020204" pitchFamily="34" charset="0"/>
            </a:endParaRPr>
          </a:p>
          <a:p>
            <a:pPr marL="0" indent="0">
              <a:buNone/>
            </a:pPr>
            <a:endParaRPr lang="es-CO" sz="2200" dirty="0">
              <a:latin typeface="Candara" panose="020E0502030303020204" pitchFamily="34" charset="0"/>
            </a:endParaRPr>
          </a:p>
        </p:txBody>
      </p:sp>
      <p:pic>
        <p:nvPicPr>
          <p:cNvPr id="4" name="Imagen 3"/>
          <p:cNvPicPr>
            <a:picLocks noChangeAspect="1"/>
          </p:cNvPicPr>
          <p:nvPr/>
        </p:nvPicPr>
        <p:blipFill>
          <a:blip r:embed="rId2"/>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37999106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039316" y="894678"/>
            <a:ext cx="1721663" cy="1432206"/>
          </a:xfrm>
          <a:prstGeom prst="rect">
            <a:avLst/>
          </a:prstGeom>
        </p:spPr>
      </p:pic>
      <p:pic>
        <p:nvPicPr>
          <p:cNvPr id="2" name="Imagen 1"/>
          <p:cNvPicPr>
            <a:picLocks noChangeAspect="1"/>
          </p:cNvPicPr>
          <p:nvPr/>
        </p:nvPicPr>
        <p:blipFill>
          <a:blip r:embed="rId3"/>
          <a:stretch>
            <a:fillRect/>
          </a:stretch>
        </p:blipFill>
        <p:spPr>
          <a:xfrm>
            <a:off x="2823735" y="2580659"/>
            <a:ext cx="6310246" cy="3521815"/>
          </a:xfrm>
          <a:prstGeom prst="rect">
            <a:avLst/>
          </a:prstGeom>
        </p:spPr>
      </p:pic>
    </p:spTree>
    <p:extLst>
      <p:ext uri="{BB962C8B-B14F-4D97-AF65-F5344CB8AC3E}">
        <p14:creationId xmlns:p14="http://schemas.microsoft.com/office/powerpoint/2010/main" val="3075303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1. UN RECORRIDO POR LA ESCUELA CATÓLICA DE AMÉRICA</a:t>
            </a:r>
            <a:endParaRPr lang="es-ES" b="1" dirty="0">
              <a:latin typeface="Candara" panose="020E0502030303020204" pitchFamily="34" charset="0"/>
            </a:endParaRPr>
          </a:p>
        </p:txBody>
      </p:sp>
      <p:sp>
        <p:nvSpPr>
          <p:cNvPr id="5" name="Marcador de contenido 4"/>
          <p:cNvSpPr>
            <a:spLocks noGrp="1"/>
          </p:cNvSpPr>
          <p:nvPr>
            <p:ph idx="1"/>
          </p:nvPr>
        </p:nvSpPr>
        <p:spPr>
          <a:xfrm>
            <a:off x="4199908" y="2556932"/>
            <a:ext cx="6696689" cy="3318936"/>
          </a:xfrm>
        </p:spPr>
        <p:txBody>
          <a:bodyPr>
            <a:noAutofit/>
          </a:bodyPr>
          <a:lstStyle/>
          <a:p>
            <a:pPr marL="0" indent="0" algn="just">
              <a:buNone/>
            </a:pPr>
            <a:r>
              <a:rPr lang="es-ES" sz="2200" dirty="0" smtClean="0">
                <a:latin typeface="Candara" panose="020E0502030303020204" pitchFamily="34" charset="0"/>
              </a:rPr>
              <a:t>La Escuela Católica en América abarca todos los niveles educativos formales y grupos </a:t>
            </a:r>
            <a:r>
              <a:rPr lang="es-ES" sz="2200" dirty="0" err="1" smtClean="0">
                <a:latin typeface="Candara" panose="020E0502030303020204" pitchFamily="34" charset="0"/>
              </a:rPr>
              <a:t>etários</a:t>
            </a:r>
            <a:r>
              <a:rPr lang="es-ES" sz="2200" dirty="0" smtClean="0">
                <a:latin typeface="Candara" panose="020E0502030303020204" pitchFamily="34" charset="0"/>
              </a:rPr>
              <a:t>, y alcanzan también la educación formal e informal.</a:t>
            </a:r>
          </a:p>
          <a:p>
            <a:pPr marL="0" indent="0" algn="just">
              <a:buNone/>
            </a:pPr>
            <a:r>
              <a:rPr lang="es-ES" sz="2200" dirty="0" smtClean="0">
                <a:latin typeface="Candara" panose="020E0502030303020204" pitchFamily="34" charset="0"/>
              </a:rPr>
              <a:t>Históricamente se crearon escuelas primarias, colegios privados con los ciclos básicos y secundarios, en algunos países se hizo presencia en el sector estatal.</a:t>
            </a:r>
          </a:p>
          <a:p>
            <a:pPr marL="0" indent="0" algn="just">
              <a:buNone/>
            </a:pPr>
            <a:r>
              <a:rPr lang="es-ES" sz="2200" dirty="0" smtClean="0">
                <a:latin typeface="Candara" panose="020E0502030303020204" pitchFamily="34" charset="0"/>
              </a:rPr>
              <a:t>La oferta de educación no formal o de proyectos educativos distintos a la escuela </a:t>
            </a:r>
            <a:r>
              <a:rPr lang="es-ES" sz="2200" smtClean="0">
                <a:latin typeface="Candara" panose="020E0502030303020204" pitchFamily="34" charset="0"/>
              </a:rPr>
              <a:t>aparece en </a:t>
            </a:r>
            <a:r>
              <a:rPr lang="es-ES" sz="2200" dirty="0" smtClean="0">
                <a:latin typeface="Candara" panose="020E0502030303020204" pitchFamily="34" charset="0"/>
              </a:rPr>
              <a:t>los últimos años.</a:t>
            </a:r>
            <a:endParaRPr lang="es-ES" sz="2200" dirty="0">
              <a:latin typeface="Candara" panose="020E0502030303020204" pitchFamily="34" charset="0"/>
            </a:endParaRPr>
          </a:p>
        </p:txBody>
      </p:sp>
      <p:pic>
        <p:nvPicPr>
          <p:cNvPr id="6" name="Imagen 5"/>
          <p:cNvPicPr>
            <a:picLocks noChangeAspect="1"/>
          </p:cNvPicPr>
          <p:nvPr/>
        </p:nvPicPr>
        <p:blipFill>
          <a:blip r:embed="rId2"/>
          <a:stretch>
            <a:fillRect/>
          </a:stretch>
        </p:blipFill>
        <p:spPr>
          <a:xfrm>
            <a:off x="9039316" y="894678"/>
            <a:ext cx="1721663" cy="1432206"/>
          </a:xfrm>
          <a:prstGeom prst="rect">
            <a:avLst/>
          </a:prstGeom>
        </p:spPr>
      </p:pic>
      <p:pic>
        <p:nvPicPr>
          <p:cNvPr id="7" name="Imagen 6"/>
          <p:cNvPicPr>
            <a:picLocks noChangeAspect="1"/>
          </p:cNvPicPr>
          <p:nvPr/>
        </p:nvPicPr>
        <p:blipFill>
          <a:blip r:embed="rId3"/>
          <a:stretch>
            <a:fillRect/>
          </a:stretch>
        </p:blipFill>
        <p:spPr>
          <a:xfrm>
            <a:off x="1405456" y="2621324"/>
            <a:ext cx="2534664" cy="3235025"/>
          </a:xfrm>
          <a:prstGeom prst="rect">
            <a:avLst/>
          </a:prstGeom>
        </p:spPr>
      </p:pic>
    </p:spTree>
    <p:extLst>
      <p:ext uri="{BB962C8B-B14F-4D97-AF65-F5344CB8AC3E}">
        <p14:creationId xmlns:p14="http://schemas.microsoft.com/office/powerpoint/2010/main" val="24254718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1. UN RECORRIDO POR LA ESCUELA CATÓLICA DE AMÉRICA</a:t>
            </a:r>
            <a:endParaRPr lang="es-ES" b="1" dirty="0">
              <a:latin typeface="Candara" panose="020E0502030303020204" pitchFamily="34" charset="0"/>
            </a:endParaRPr>
          </a:p>
        </p:txBody>
      </p:sp>
      <p:sp>
        <p:nvSpPr>
          <p:cNvPr id="5" name="Marcador de contenido 4"/>
          <p:cNvSpPr>
            <a:spLocks noGrp="1"/>
          </p:cNvSpPr>
          <p:nvPr>
            <p:ph idx="1"/>
          </p:nvPr>
        </p:nvSpPr>
        <p:spPr>
          <a:xfrm>
            <a:off x="1295401" y="2556932"/>
            <a:ext cx="4809619" cy="3318936"/>
          </a:xfrm>
        </p:spPr>
        <p:txBody>
          <a:bodyPr/>
          <a:lstStyle/>
          <a:p>
            <a:pPr marL="0" indent="0" algn="ctr">
              <a:buNone/>
            </a:pPr>
            <a:r>
              <a:rPr lang="es-ES" dirty="0" smtClean="0">
                <a:latin typeface="Candara" panose="020E0502030303020204" pitchFamily="34" charset="0"/>
              </a:rPr>
              <a:t>La evolución de las instituciones ha sido variopinta. En algunos casos, las obras conservan las poblaciones y los niveles en las que nacieron; pero también es posible observar que instituciones que nacieron populares se fueron transformando en propuestas para clases medias.</a:t>
            </a:r>
          </a:p>
        </p:txBody>
      </p:sp>
      <p:pic>
        <p:nvPicPr>
          <p:cNvPr id="6" name="Imagen 5"/>
          <p:cNvPicPr>
            <a:picLocks noChangeAspect="1"/>
          </p:cNvPicPr>
          <p:nvPr/>
        </p:nvPicPr>
        <p:blipFill>
          <a:blip r:embed="rId2"/>
          <a:stretch>
            <a:fillRect/>
          </a:stretch>
        </p:blipFill>
        <p:spPr>
          <a:xfrm>
            <a:off x="9039316" y="894678"/>
            <a:ext cx="1721663" cy="1432206"/>
          </a:xfrm>
          <a:prstGeom prst="rect">
            <a:avLst/>
          </a:prstGeom>
        </p:spPr>
      </p:pic>
      <p:pic>
        <p:nvPicPr>
          <p:cNvPr id="3" name="Imagen 2"/>
          <p:cNvPicPr>
            <a:picLocks noChangeAspect="1"/>
          </p:cNvPicPr>
          <p:nvPr/>
        </p:nvPicPr>
        <p:blipFill>
          <a:blip r:embed="rId3"/>
          <a:stretch>
            <a:fillRect/>
          </a:stretch>
        </p:blipFill>
        <p:spPr>
          <a:xfrm>
            <a:off x="6468293" y="2727326"/>
            <a:ext cx="4310109" cy="2828340"/>
          </a:xfrm>
          <a:prstGeom prst="rect">
            <a:avLst/>
          </a:prstGeom>
        </p:spPr>
      </p:pic>
    </p:spTree>
    <p:extLst>
      <p:ext uri="{BB962C8B-B14F-4D97-AF65-F5344CB8AC3E}">
        <p14:creationId xmlns:p14="http://schemas.microsoft.com/office/powerpoint/2010/main" val="20519615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a:bodyPr>
          <a:lstStyle/>
          <a:p>
            <a:pPr marL="0" indent="0" algn="just">
              <a:buNone/>
            </a:pPr>
            <a:r>
              <a:rPr lang="es-ES" dirty="0" smtClean="0">
                <a:latin typeface="Candara" panose="020E0502030303020204" pitchFamily="34" charset="0"/>
              </a:rPr>
              <a:t>La realidad nos muestra cosas que quizás nos hemos negado a aceptar:</a:t>
            </a:r>
          </a:p>
          <a:p>
            <a:pPr algn="just">
              <a:buFont typeface="Arial" panose="020B0604020202020204" pitchFamily="34" charset="0"/>
              <a:buChar char="•"/>
            </a:pPr>
            <a:r>
              <a:rPr lang="es-ES" dirty="0" smtClean="0">
                <a:latin typeface="Candara" panose="020E0502030303020204" pitchFamily="34" charset="0"/>
              </a:rPr>
              <a:t>La mayoría de nuestros países han hecho esfuerzos para aumentar cobertura y, también, en casos significativos, la calidad. Esto ha conllevado al aumento de la confianza al sistema estatal.</a:t>
            </a:r>
          </a:p>
          <a:p>
            <a:pPr algn="just">
              <a:buFont typeface="Arial" panose="020B0604020202020204" pitchFamily="34" charset="0"/>
              <a:buChar char="•"/>
            </a:pPr>
            <a:r>
              <a:rPr lang="es-ES" dirty="0" smtClean="0">
                <a:latin typeface="Candara" panose="020E0502030303020204" pitchFamily="34" charset="0"/>
              </a:rPr>
              <a:t>La realidad demográfica y la consecuente disminución de la tasa de natalidad y de la población menor de 20 años influye mucho sobre el sector; así ya no somos el “Continente joven”.</a:t>
            </a:r>
          </a:p>
          <a:p>
            <a:pPr marL="0" indent="0">
              <a:buNone/>
            </a:pPr>
            <a:endParaRPr lang="es-ES" dirty="0" smtClean="0">
              <a:latin typeface="Candara" panose="020E0502030303020204" pitchFamily="34" charset="0"/>
            </a:endParaRPr>
          </a:p>
          <a:p>
            <a:pPr marL="0" indent="0">
              <a:buNone/>
            </a:pPr>
            <a:endParaRPr lang="es-ES" dirty="0">
              <a:latin typeface="Candara" panose="020E0502030303020204" pitchFamily="34" charset="0"/>
            </a:endParaRPr>
          </a:p>
        </p:txBody>
      </p:sp>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1. UN RECORRIDO POR LA ESCUELA CATÓLICA DE AMÉRICA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1637841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pPr algn="just"/>
            <a:r>
              <a:rPr lang="es-ES" dirty="0" smtClean="0">
                <a:latin typeface="Candara" panose="020E0502030303020204" pitchFamily="34" charset="0"/>
              </a:rPr>
              <a:t>Disminución de la matrícula en nuestras instituciones lo que hace, en muchos casos, insostenible desde la perspectiva financiera las escuelas.</a:t>
            </a:r>
          </a:p>
          <a:p>
            <a:pPr algn="just"/>
            <a:r>
              <a:rPr lang="es-ES" dirty="0" smtClean="0">
                <a:latin typeface="Candara" panose="020E0502030303020204" pitchFamily="34" charset="0"/>
              </a:rPr>
              <a:t>Se podría decir que en el corto y mediano plazo, la oferta educativa privada que sobrevivirá será la de élite que exige estándares altísimos de calidad representados en valores agregados: bilingüismo o trilinguismo, intercambios y movilidad internacional, menor proporción de estudiantes por profesor, tecnologías de punta, etc.</a:t>
            </a:r>
          </a:p>
        </p:txBody>
      </p:sp>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1. UN RECORRIDO POR LA ESCUELA CATÓLICA DE AMÉRICA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22404816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lnSpcReduction="10000"/>
          </a:bodyPr>
          <a:lstStyle/>
          <a:p>
            <a:pPr algn="just"/>
            <a:r>
              <a:rPr lang="es-ES" dirty="0" smtClean="0">
                <a:latin typeface="Candara" panose="020E0502030303020204" pitchFamily="34" charset="0"/>
              </a:rPr>
              <a:t>A veces comentamos con convicción </a:t>
            </a:r>
            <a:r>
              <a:rPr lang="es-ES" i="1" dirty="0" smtClean="0">
                <a:latin typeface="Candara" panose="020E0502030303020204" pitchFamily="34" charset="0"/>
              </a:rPr>
              <a:t>que “el sentimiento cristiano de nuestros pueblos, el sustrato religioso profundo de nuestra gente y la preferencia de las personas por la educación en los valores y  la confesionalidad sería como el parachoques para esta realidad”</a:t>
            </a:r>
            <a:r>
              <a:rPr lang="es-ES" dirty="0" smtClean="0">
                <a:latin typeface="Candara" panose="020E0502030303020204" pitchFamily="34" charset="0"/>
              </a:rPr>
              <a:t>. Creo que es importante desengañarnos.</a:t>
            </a:r>
          </a:p>
          <a:p>
            <a:pPr algn="just"/>
            <a:r>
              <a:rPr lang="es-ES" dirty="0" smtClean="0">
                <a:latin typeface="Candara" panose="020E0502030303020204" pitchFamily="34" charset="0"/>
              </a:rPr>
              <a:t>Hoy la gente busca calidad que se exprese en estándares medibles y mayor competitividad y, si a esto se suman los escándalos de la Iglesia y la inevitable pérdida de confianza en la Institución, creo que estamos buscando la llave donde no se ha perdido.</a:t>
            </a:r>
            <a:endParaRPr lang="es-ES" dirty="0">
              <a:latin typeface="Candara" panose="020E0502030303020204" pitchFamily="34" charset="0"/>
            </a:endParaRPr>
          </a:p>
        </p:txBody>
      </p:sp>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1. UN RECORRIDO POR LA ESCUELA CATÓLICA DE AMÉRICA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37997246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a:bodyPr>
          <a:lstStyle/>
          <a:p>
            <a:pPr algn="just"/>
            <a:r>
              <a:rPr lang="es-ES" sz="2600" dirty="0" smtClean="0">
                <a:latin typeface="Candara" panose="020E0502030303020204" pitchFamily="34" charset="0"/>
              </a:rPr>
              <a:t>En algunos países, hasta hace poco, podíamos animar escuelas estatales o recibir subsidios para la atención a estudiantes de bajos recursos. Esta realidad también está cambiando rápidamente.</a:t>
            </a:r>
            <a:endParaRPr lang="es-ES" sz="2600" dirty="0">
              <a:latin typeface="Candara" panose="020E0502030303020204" pitchFamily="34" charset="0"/>
            </a:endParaRPr>
          </a:p>
          <a:p>
            <a:pPr algn="just"/>
            <a:r>
              <a:rPr lang="es-ES" sz="2600" dirty="0" smtClean="0">
                <a:latin typeface="Candara" panose="020E0502030303020204" pitchFamily="34" charset="0"/>
              </a:rPr>
              <a:t>Los estados hoy se definen abiertamente laicos, con separación de Iglesia-Estado y sin privilegio especial para la Iglesia Católica, lo que hace difícil el subsidio estatal a la educación. </a:t>
            </a:r>
          </a:p>
          <a:p>
            <a:pPr algn="just"/>
            <a:endParaRPr lang="es-ES" dirty="0">
              <a:latin typeface="Candara" panose="020E0502030303020204" pitchFamily="34" charset="0"/>
            </a:endParaRPr>
          </a:p>
        </p:txBody>
      </p:sp>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1. UN RECORRIDO POR LA ESCUELA CATÓLICA DE AMÉRICA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spTree>
    <p:extLst>
      <p:ext uri="{BB962C8B-B14F-4D97-AF65-F5344CB8AC3E}">
        <p14:creationId xmlns:p14="http://schemas.microsoft.com/office/powerpoint/2010/main" val="2828225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291868" y="2492751"/>
            <a:ext cx="3886550" cy="3318936"/>
          </a:xfrm>
        </p:spPr>
        <p:txBody>
          <a:bodyPr>
            <a:noAutofit/>
          </a:bodyPr>
          <a:lstStyle/>
          <a:p>
            <a:pPr marL="0" indent="0" algn="ctr">
              <a:buNone/>
            </a:pPr>
            <a:r>
              <a:rPr lang="es-ES" sz="2200" dirty="0" smtClean="0">
                <a:latin typeface="Candara" panose="020E0502030303020204" pitchFamily="34" charset="0"/>
              </a:rPr>
              <a:t>No se trata de asumir una posición pesimista. Se trata de ver las oportunidades que esta realidad nos ofrece. Quizás el contexto nos permita abordar con más tranquilidad y fe la invitación del Papa Francisco: </a:t>
            </a:r>
            <a:r>
              <a:rPr lang="es-ES" sz="2200" i="1" dirty="0" smtClean="0">
                <a:latin typeface="Candara" panose="020E0502030303020204" pitchFamily="34" charset="0"/>
              </a:rPr>
              <a:t>“pasar de una pastoral de mera conservación a una pastoral decididamente misionera”.</a:t>
            </a:r>
            <a:endParaRPr lang="es-ES" sz="2200" i="1" dirty="0">
              <a:latin typeface="Candara" panose="020E0502030303020204" pitchFamily="34" charset="0"/>
            </a:endParaRPr>
          </a:p>
        </p:txBody>
      </p:sp>
      <p:sp>
        <p:nvSpPr>
          <p:cNvPr id="6" name="Título 1"/>
          <p:cNvSpPr>
            <a:spLocks noGrp="1"/>
          </p:cNvSpPr>
          <p:nvPr>
            <p:ph type="title"/>
          </p:nvPr>
        </p:nvSpPr>
        <p:spPr>
          <a:xfrm>
            <a:off x="1295402" y="895992"/>
            <a:ext cx="7537394" cy="1390008"/>
          </a:xfrm>
        </p:spPr>
        <p:txBody>
          <a:bodyPr>
            <a:normAutofit fontScale="90000"/>
          </a:bodyPr>
          <a:lstStyle/>
          <a:p>
            <a:pPr algn="l"/>
            <a:r>
              <a:rPr lang="es-ES" b="1" dirty="0" smtClean="0">
                <a:latin typeface="Candara" panose="020E0502030303020204" pitchFamily="34" charset="0"/>
              </a:rPr>
              <a:t>1. UN RECORRIDO POR LA ESCUELA CATÓLICA DE AMÉRICA</a:t>
            </a:r>
            <a:endParaRPr lang="es-ES" b="1" dirty="0">
              <a:latin typeface="Candara" panose="020E0502030303020204" pitchFamily="34" charset="0"/>
            </a:endParaRPr>
          </a:p>
        </p:txBody>
      </p:sp>
      <p:pic>
        <p:nvPicPr>
          <p:cNvPr id="7" name="Imagen 6"/>
          <p:cNvPicPr>
            <a:picLocks noChangeAspect="1"/>
          </p:cNvPicPr>
          <p:nvPr/>
        </p:nvPicPr>
        <p:blipFill>
          <a:blip r:embed="rId2"/>
          <a:stretch>
            <a:fillRect/>
          </a:stretch>
        </p:blipFill>
        <p:spPr>
          <a:xfrm>
            <a:off x="9039316" y="894678"/>
            <a:ext cx="1721663" cy="1432206"/>
          </a:xfrm>
          <a:prstGeom prst="rect">
            <a:avLst/>
          </a:prstGeom>
        </p:spPr>
      </p:pic>
      <p:pic>
        <p:nvPicPr>
          <p:cNvPr id="4" name="Imagen 3"/>
          <p:cNvPicPr>
            <a:picLocks noChangeAspect="1"/>
          </p:cNvPicPr>
          <p:nvPr/>
        </p:nvPicPr>
        <p:blipFill>
          <a:blip r:embed="rId3"/>
          <a:stretch>
            <a:fillRect/>
          </a:stretch>
        </p:blipFill>
        <p:spPr>
          <a:xfrm>
            <a:off x="5233158" y="2676947"/>
            <a:ext cx="5573991" cy="3213460"/>
          </a:xfrm>
          <a:prstGeom prst="rect">
            <a:avLst/>
          </a:prstGeom>
        </p:spPr>
      </p:pic>
    </p:spTree>
    <p:extLst>
      <p:ext uri="{BB962C8B-B14F-4D97-AF65-F5344CB8AC3E}">
        <p14:creationId xmlns:p14="http://schemas.microsoft.com/office/powerpoint/2010/main" val="418255853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371</TotalTime>
  <Words>1930</Words>
  <Application>Microsoft Macintosh PowerPoint</Application>
  <PresentationFormat>Personalizado</PresentationFormat>
  <Paragraphs>79</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Orgánico</vt:lpstr>
      <vt:lpstr>Presentación de PowerPoint</vt:lpstr>
      <vt:lpstr>INTRODUCCIÓN</vt:lpstr>
      <vt:lpstr>1. UN RECORRIDO POR LA ESCUELA CATÓLICA DE AMÉRICA</vt:lpstr>
      <vt:lpstr>1. UN RECORRIDO POR LA ESCUELA CATÓLICA DE AMÉRICA</vt:lpstr>
      <vt:lpstr>1. UN RECORRIDO POR LA ESCUELA CATÓLICA DE AMÉRICA</vt:lpstr>
      <vt:lpstr>1. UN RECORRIDO POR LA ESCUELA CATÓLICA DE AMÉRICA</vt:lpstr>
      <vt:lpstr>1. UN RECORRIDO POR LA ESCUELA CATÓLICA DE AMÉRICA</vt:lpstr>
      <vt:lpstr>1. UN RECORRIDO POR LA ESCUELA CATÓLICA DE AMÉRICA</vt:lpstr>
      <vt:lpstr>1. UN RECORRIDO POR LA ESCUELA CATÓLICA DE AMÉRICA</vt:lpstr>
      <vt:lpstr>2. LO PROPIO DE LA ESCUELA CATÓLICA</vt:lpstr>
      <vt:lpstr>2. LO PROPIO DE LA ESCUELA CATÓLICA</vt:lpstr>
      <vt:lpstr>2. LO PROPIO DE LA ESCUELA CATÓLICA</vt:lpstr>
      <vt:lpstr>2. LO PROPIO DE LA ESCUELA CATÓLICA</vt:lpstr>
      <vt:lpstr>3. DESAFÍOS Y PROSPECTIVAS PARA LA ESCUELA CATÓLICA</vt:lpstr>
      <vt:lpstr>3. DESAFÍOS Y PROSPECTIVAS PARA LA ESCUELA CATÓLICA</vt:lpstr>
      <vt:lpstr>3. DESAFÍOS Y PROSPECTIVAS PARA LA ESCUELA CATÓLICA</vt:lpstr>
      <vt:lpstr>3. DESAFÍOS Y PROSPECTIVAS PARA LA ESCUELA CATÓLICA</vt:lpstr>
      <vt:lpstr>3. DESAFÍOS Y PROSPECTIVAS PARA LA ESCUELA CATÓLICA</vt:lpstr>
      <vt:lpstr>3. DESAFÍOS Y PROSPECTIVAS PARA LA ESCUELA CATÓLICA</vt:lpstr>
      <vt:lpstr>3. DESAFÍOS Y PROSPECTIVAS PARA LA ESCUELA CATÓLICA</vt:lpstr>
      <vt:lpstr>4. SER PORTADORES DE ESPERANZA</vt:lpstr>
      <vt:lpstr>4. SER PORTADORES DE ESPERANZA</vt:lpstr>
      <vt:lpstr>BIBLIOGRAFÍA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A. Pérez Sayago</dc:creator>
  <cp:lastModifiedBy>Oscar A. Pérez Sayago</cp:lastModifiedBy>
  <cp:revision>33</cp:revision>
  <dcterms:created xsi:type="dcterms:W3CDTF">2014-07-09T11:50:04Z</dcterms:created>
  <dcterms:modified xsi:type="dcterms:W3CDTF">2015-07-27T13:56:36Z</dcterms:modified>
</cp:coreProperties>
</file>