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6" r:id="rId3"/>
    <p:sldId id="288" r:id="rId4"/>
    <p:sldId id="287" r:id="rId5"/>
    <p:sldId id="28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90" r:id="rId33"/>
    <p:sldId id="291" r:id="rId34"/>
    <p:sldId id="293" r:id="rId35"/>
    <p:sldId id="284" r:id="rId36"/>
    <p:sldId id="285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8"/>
    <p:restoredTop sz="94643"/>
  </p:normalViewPr>
  <p:slideViewPr>
    <p:cSldViewPr snapToGrid="0" snapToObjects="1">
      <p:cViewPr varScale="1">
        <p:scale>
          <a:sx n="64" d="100"/>
          <a:sy n="64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DD743-A443-8F47-BEA0-148EBDDD4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527E16-8C0E-2144-B89B-BC283D5E5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2526D-1D39-6648-9133-E4BB93CF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8F9A23-EB2B-1643-9D3F-785C9A0D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90D8BD-B475-4C4E-B2AC-2CAA2FE0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216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3CA71-1D3F-3B4F-A1B3-0B105E67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0091BB-69C9-B54A-A287-B53FA0404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85C759-7496-7A45-B2C7-84C24EBA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0BA087-1724-E745-BAEE-465BF0E1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C371D2-8381-AE4A-9338-02921F19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83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ACC43B-85DA-8A41-B44F-61FE0E517A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9456F7-4230-7743-A091-D71099DC8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F525C1-67A2-DF4F-97FB-979EAB655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0E0543-D068-824C-896C-C58F5FF5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10F00A-7FDB-A84D-8A06-0183C58B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66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7BA653-60C1-794C-BDBD-626C6212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562965-4D44-4D40-87B6-867261D18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133024-183D-AA43-AC69-000013F0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FEEBFB-FBA2-DB46-BD21-C58C6047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CB1D12-868A-B24C-9AF3-FCE54556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644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93F5C-86B4-7340-A2ED-B5944182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D70101-0C95-5A45-BDD2-18568B2A0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F585AF-4EE1-0344-86D6-40C30ADF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E142CF-7840-5342-817B-780BCCBF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DB0DC0-CBA8-E747-955A-D44AFE493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441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4513D-586F-6D45-8019-C7D8301A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7245B3-A140-F545-A1CD-90D103131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491333-3AFD-D949-B5F2-4CBB724C3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B75925-E748-9A40-B2E5-B1298D3C1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1E8BD1-D1D5-F341-8037-A397393D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9185E8-A511-3A46-8427-EE121BB5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562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FDB7F-10D6-B946-B28C-C03FC6202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1C33CA-8644-5648-96F9-62C968442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E781CB-DC3C-694B-ABE2-AA40506B4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831B017-5C05-C041-B69B-5120EF9D9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4B4984-A6C7-D942-8574-E575A1EC2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EB7C94E-52A2-B844-8048-CA4852F4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2B8B44-2BB3-A14E-8741-A8197DDDD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3F7F758-6695-1043-A490-D749296A6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945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BDFC75-7254-9641-A499-344EC257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351741C-B46A-FC43-962B-B8E3504B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E8B621-3537-D348-927F-DFE8ECAD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2F5199-A1F6-A54F-ABA2-97F2C7C8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439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443E19-B86E-2F4C-8B46-32F979EC9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ACD8D8-37C4-574D-893D-8D891CE10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626CDA-75C7-404A-800C-65FAC907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61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5FE7DC-C61A-9A48-AD31-DC3C8E9A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87A82F-342C-6145-84CE-C3F0EF7D6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51613D-7357-6D42-926B-60C173F69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70DAB7-2081-2C43-89B2-4BB2FFFE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4D9CC3-B525-B242-87ED-191C99CE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0AF1A7-E8AE-544E-AC55-D7D499CC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204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C543F-DA3D-7146-BAE1-FD145CCD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9DE1602-080F-DC42-8A68-7FB395AAC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63ADB5-9DA1-7241-8375-19A2B7783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BA2CC5-8812-0043-B0E6-A69E4962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63DC60-59F7-4E4B-A513-C0D65A6C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9B5BE2-CEEF-8444-B782-F67A10FA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915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8449E28-E2EC-8A40-B328-4ADBFDA4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5036A1-44BB-6F44-87C6-34809D6CA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CF26BB-FFB4-C046-9D48-D4E6C0F49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D75D1-68B7-5D4E-9F4A-2A2CC1E3522B}" type="datetimeFigureOut">
              <a:rPr lang="es-CO" smtClean="0"/>
              <a:t>19/09/18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BD7DBE-478B-3D45-9102-E0E684240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04FEB-7205-154E-A6D0-DB2CAD69A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5027-DD19-2D4C-AD6E-FE3065E319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285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bservatorio.itesm.mx/edu-news/innovacion-educativa-los-10-elementos-clave-para-innovar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39D33C1-D158-6D4A-8B4E-031342654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" t="15556"/>
          <a:stretch/>
        </p:blipFill>
        <p:spPr>
          <a:xfrm>
            <a:off x="0" y="0"/>
            <a:ext cx="12192000" cy="69676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79AC04-BCC5-8540-B221-DF9819F4A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17" y="79477"/>
            <a:ext cx="1967363" cy="1160744"/>
          </a:xfrm>
          <a:prstGeom prst="rect">
            <a:avLst/>
          </a:prstGeom>
        </p:spPr>
      </p:pic>
      <p:sp>
        <p:nvSpPr>
          <p:cNvPr id="14" name="Recortar rectángulo de esquina sencilla 13">
            <a:extLst>
              <a:ext uri="{FF2B5EF4-FFF2-40B4-BE49-F238E27FC236}">
                <a16:creationId xmlns:a16="http://schemas.microsoft.com/office/drawing/2014/main" id="{E6F0844E-272D-1D43-869D-76AEF2605158}"/>
              </a:ext>
            </a:extLst>
          </p:cNvPr>
          <p:cNvSpPr/>
          <p:nvPr/>
        </p:nvSpPr>
        <p:spPr>
          <a:xfrm>
            <a:off x="0" y="936210"/>
            <a:ext cx="10047890" cy="1239431"/>
          </a:xfrm>
          <a:prstGeom prst="snip1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17D7F2E-3BE0-0D4F-8611-830647B30F63}"/>
              </a:ext>
            </a:extLst>
          </p:cNvPr>
          <p:cNvSpPr txBox="1"/>
          <p:nvPr/>
        </p:nvSpPr>
        <p:spPr>
          <a:xfrm>
            <a:off x="257503" y="936210"/>
            <a:ext cx="11761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>
                <a:solidFill>
                  <a:schemeClr val="bg1"/>
                </a:solidFill>
                <a:latin typeface="Bebas Neue" pitchFamily="2" charset="77"/>
              </a:rPr>
              <a:t>LA ESCUELA QUE SOÑAMOS</a:t>
            </a:r>
            <a:endParaRPr lang="es-CO" sz="8800" b="1" dirty="0">
              <a:solidFill>
                <a:schemeClr val="bg1"/>
              </a:solidFill>
              <a:latin typeface="Bebas Neue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2CC1E38-C28F-9648-8EB4-10375644F100}"/>
              </a:ext>
            </a:extLst>
          </p:cNvPr>
          <p:cNvSpPr/>
          <p:nvPr/>
        </p:nvSpPr>
        <p:spPr>
          <a:xfrm>
            <a:off x="1010539" y="2069351"/>
            <a:ext cx="58203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PARA EL SIGLO XXI</a:t>
            </a:r>
            <a:endParaRPr lang="es-CO" sz="8000" b="1" dirty="0">
              <a:solidFill>
                <a:schemeClr val="accent1">
                  <a:lumMod val="50000"/>
                </a:schemeClr>
              </a:solidFill>
              <a:latin typeface="Bebas Ne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6182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B25DD36-A957-8B44-91FD-0E39285B4A04}"/>
              </a:ext>
            </a:extLst>
          </p:cNvPr>
          <p:cNvSpPr/>
          <p:nvPr/>
        </p:nvSpPr>
        <p:spPr>
          <a:xfrm>
            <a:off x="0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0EF75EA-EEB8-A74D-A32F-A911E94F2D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4C79F6B-9309-1549-9553-96997DE41D74}"/>
              </a:ext>
            </a:extLst>
          </p:cNvPr>
          <p:cNvSpPr/>
          <p:nvPr/>
        </p:nvSpPr>
        <p:spPr>
          <a:xfrm>
            <a:off x="3608491" y="5039490"/>
            <a:ext cx="83222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5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 innovación escolar es fruto de entornos colaborativos y no competitivos. No importa quién lo hace primero, sino el “</a:t>
            </a:r>
            <a:r>
              <a:rPr lang="es-CO" sz="25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cómo lo hacemos entre todos</a:t>
            </a:r>
            <a:r>
              <a:rPr lang="es-CO" sz="25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”.  Exige iniciativa más que pura disposición. </a:t>
            </a:r>
            <a:endParaRPr lang="es-CO" sz="2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C8417C0-7DA8-4A4C-8D43-C3A80EFC750F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7903A75-3FA3-E94F-BF43-E3A0D39CE8A5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F9B874-7AA5-0946-B0A9-CDEF896CB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6" y="5855098"/>
            <a:ext cx="1560564" cy="92073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791E3B5-221B-8546-960A-F37C1C492FB9}"/>
              </a:ext>
            </a:extLst>
          </p:cNvPr>
          <p:cNvSpPr/>
          <p:nvPr/>
        </p:nvSpPr>
        <p:spPr>
          <a:xfrm>
            <a:off x="3608491" y="4339176"/>
            <a:ext cx="7754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CO" sz="2800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2. Un entorno colaborativo y autónomo</a:t>
            </a:r>
            <a:endParaRPr lang="es-CO" sz="3200" b="1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8F83C2E-8C31-5946-9FB4-7515E209F4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498"/>
          <a:stretch/>
        </p:blipFill>
        <p:spPr>
          <a:xfrm>
            <a:off x="3225521" y="0"/>
            <a:ext cx="8966479" cy="426050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2A6F840-E90C-3745-86CF-15F430ED8CF0}"/>
              </a:ext>
            </a:extLst>
          </p:cNvPr>
          <p:cNvSpPr txBox="1"/>
          <p:nvPr/>
        </p:nvSpPr>
        <p:spPr>
          <a:xfrm>
            <a:off x="245719" y="2193088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2448422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17DDBB7-E61A-7543-96D7-F453F38BCA7F}"/>
              </a:ext>
            </a:extLst>
          </p:cNvPr>
          <p:cNvSpPr/>
          <p:nvPr/>
        </p:nvSpPr>
        <p:spPr>
          <a:xfrm>
            <a:off x="8949732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CD681C-525B-DE4C-A924-1F3A47E38F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8F0BBE3-AD96-4746-AE00-9F58BE9F3F07}"/>
              </a:ext>
            </a:extLst>
          </p:cNvPr>
          <p:cNvSpPr/>
          <p:nvPr/>
        </p:nvSpPr>
        <p:spPr>
          <a:xfrm>
            <a:off x="8949732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911883-3977-9C41-AED9-0F639575FEAE}"/>
              </a:ext>
            </a:extLst>
          </p:cNvPr>
          <p:cNvSpPr/>
          <p:nvPr/>
        </p:nvSpPr>
        <p:spPr>
          <a:xfrm>
            <a:off x="9894277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B35FB13-91D1-5F45-8CD3-F060558F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098" y="5855098"/>
            <a:ext cx="1560564" cy="9207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99B29AA-FA6C-9741-A859-E1B42BC6076A}"/>
              </a:ext>
            </a:extLst>
          </p:cNvPr>
          <p:cNvSpPr/>
          <p:nvPr/>
        </p:nvSpPr>
        <p:spPr>
          <a:xfrm>
            <a:off x="-1" y="211014"/>
            <a:ext cx="8949731" cy="1126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AB75212-980C-4B43-889C-56766F7BFDCC}"/>
              </a:ext>
            </a:extLst>
          </p:cNvPr>
          <p:cNvSpPr/>
          <p:nvPr/>
        </p:nvSpPr>
        <p:spPr>
          <a:xfrm>
            <a:off x="340530" y="4812413"/>
            <a:ext cx="822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entorno donde se retroalimenta</a:t>
            </a:r>
            <a:r>
              <a:rPr lang="es-CO" sz="28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es decir, se corrige y se felicita, es siempre un entorno facilitador de la innovación escolar.</a:t>
            </a:r>
            <a:endParaRPr lang="es-CO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D155473-77DE-CF4A-8172-13A52FD11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613" y="323683"/>
            <a:ext cx="7291117" cy="409811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9061068-6306-314C-B9F1-DCDED83A1897}"/>
              </a:ext>
            </a:extLst>
          </p:cNvPr>
          <p:cNvSpPr txBox="1"/>
          <p:nvPr/>
        </p:nvSpPr>
        <p:spPr>
          <a:xfrm>
            <a:off x="9070823" y="2197294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411199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06BA0DA-1995-D14E-8F7E-653469144178}"/>
              </a:ext>
            </a:extLst>
          </p:cNvPr>
          <p:cNvSpPr/>
          <p:nvPr/>
        </p:nvSpPr>
        <p:spPr>
          <a:xfrm>
            <a:off x="442127" y="361741"/>
            <a:ext cx="11254154" cy="608930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C9A70F-8AE2-184A-A6EC-0D75F9F013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010A96C-DDA0-9249-B208-87C80B91AEF9}"/>
              </a:ext>
            </a:extLst>
          </p:cNvPr>
          <p:cNvSpPr/>
          <p:nvPr/>
        </p:nvSpPr>
        <p:spPr>
          <a:xfrm>
            <a:off x="3562444" y="4353714"/>
            <a:ext cx="795369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6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Las tensiones surgirán en el momento mismo  en que se anuncian los cambios, transformaciones o innovaciones y se agudizarán en su implementación por una cuestión natural: somos observadores distintos y vivimos en mundos interpretativos.</a:t>
            </a:r>
            <a:endParaRPr lang="es-CO" sz="2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E0C4214-C10B-D040-B4B3-9073E9D1FDDB}"/>
              </a:ext>
            </a:extLst>
          </p:cNvPr>
          <p:cNvSpPr/>
          <p:nvPr/>
        </p:nvSpPr>
        <p:spPr>
          <a:xfrm>
            <a:off x="3562444" y="3830494"/>
            <a:ext cx="5029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CO" sz="2800" spc="65" dirty="0">
                <a:solidFill>
                  <a:schemeClr val="bg1"/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3. Conciencia de la tensión</a:t>
            </a:r>
            <a:endParaRPr lang="es-CO" sz="3200" b="1" dirty="0">
              <a:solidFill>
                <a:schemeClr val="bg1"/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DD1FD3E-F817-4045-A2AB-A228B360DDAD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6A1531A-0064-F44D-A534-2B38F11F6360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950F1F2-B321-904B-B87D-69EABD6EF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37" y="5493063"/>
            <a:ext cx="1560564" cy="92073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DB8D43A-4A2D-524C-8C07-66A8D5B08960}"/>
              </a:ext>
            </a:extLst>
          </p:cNvPr>
          <p:cNvSpPr txBox="1"/>
          <p:nvPr/>
        </p:nvSpPr>
        <p:spPr>
          <a:xfrm>
            <a:off x="670261" y="979785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A1B5D8E-B0CB-2D4A-88FB-92071E0D5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193" y="361741"/>
            <a:ext cx="7100150" cy="32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7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C8B640-C384-D644-BEE7-2E74E2830D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8EFB05D-C601-AD46-808A-F4B9A4830030}"/>
              </a:ext>
            </a:extLst>
          </p:cNvPr>
          <p:cNvSpPr/>
          <p:nvPr/>
        </p:nvSpPr>
        <p:spPr>
          <a:xfrm>
            <a:off x="3631096" y="4068416"/>
            <a:ext cx="8560903" cy="278958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CB9CA9-4516-3C4E-9BF5-B481D2076C71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5FAB1D-967D-3F43-9AB2-0C80A0A2FFA6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EBFC27-EA1A-E641-A46B-FE3D4C331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2194"/>
            <a:ext cx="1967363" cy="11607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CDC76A1-E6FA-3048-B0D3-1DD3937CAB8A}"/>
              </a:ext>
            </a:extLst>
          </p:cNvPr>
          <p:cNvSpPr/>
          <p:nvPr/>
        </p:nvSpPr>
        <p:spPr>
          <a:xfrm>
            <a:off x="3962400" y="4351473"/>
            <a:ext cx="806536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5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 que para algunos será un desafío, para otros, una pesada carga. </a:t>
            </a:r>
            <a:r>
              <a:rPr lang="es-CO" sz="25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tensiones forman parte de todo proceso de cambio</a:t>
            </a:r>
            <a:r>
              <a:rPr lang="es-CO" sz="25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Una tensión recurrente es el cambio de paradigma del proceso de aprendizaje. El problema no es evitarlas sino aprender a vivir con ellas.</a:t>
            </a:r>
            <a:endParaRPr lang="es-CO" sz="25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15FA6CF-AFFF-7548-A7A0-FAA3C14B2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19" y="0"/>
            <a:ext cx="8966481" cy="38608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0F27052-D99B-8947-951A-DCC0FEEE0BBD}"/>
              </a:ext>
            </a:extLst>
          </p:cNvPr>
          <p:cNvSpPr txBox="1"/>
          <p:nvPr/>
        </p:nvSpPr>
        <p:spPr>
          <a:xfrm>
            <a:off x="234834" y="2270187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2484425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EBB4480-B290-4C42-A08F-A00D7E8F9422}"/>
              </a:ext>
            </a:extLst>
          </p:cNvPr>
          <p:cNvSpPr/>
          <p:nvPr/>
        </p:nvSpPr>
        <p:spPr>
          <a:xfrm>
            <a:off x="0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8AE172B-D0DB-0346-B212-06ED3D4A79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6B822F8-11C7-0142-8D4B-E2E86CC91B53}"/>
              </a:ext>
            </a:extLst>
          </p:cNvPr>
          <p:cNvSpPr/>
          <p:nvPr/>
        </p:nvSpPr>
        <p:spPr>
          <a:xfrm>
            <a:off x="3430675" y="240071"/>
            <a:ext cx="83505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6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 conscientes de esta natural tensión</a:t>
            </a:r>
            <a:r>
              <a:rPr lang="es-CO" sz="26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permite desarrollar determinadas competencias conversacionales para abordarlas de manera satisfactoria.</a:t>
            </a:r>
            <a:endParaRPr lang="es-CO" sz="2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0A3A4E7-6EB7-894E-ADBE-BD18A6DC8411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714E82B-1FED-464B-8DDB-1CF84CD5C332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BA7B3F-D9E8-FA4E-8F0E-60BEDE088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6" y="5855098"/>
            <a:ext cx="1560564" cy="92073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A78BFC-C068-E44B-9638-867EA3C4F8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752"/>
          <a:stretch/>
        </p:blipFill>
        <p:spPr>
          <a:xfrm>
            <a:off x="3237931" y="2076431"/>
            <a:ext cx="8966479" cy="478157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6F538CE-6CF2-1A48-B5DB-F2128ADCDBC6}"/>
              </a:ext>
            </a:extLst>
          </p:cNvPr>
          <p:cNvSpPr txBox="1"/>
          <p:nvPr/>
        </p:nvSpPr>
        <p:spPr>
          <a:xfrm>
            <a:off x="245719" y="2313048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805303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C1FFE3-8B62-A046-B930-DBFDA9B5DB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6A0D8E7-C668-8142-8039-8AC04E420392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7276553-4652-C14E-8536-2FB714B6EF50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E0E676B-0D4B-7E45-A9B0-002F6708DD2A}"/>
              </a:ext>
            </a:extLst>
          </p:cNvPr>
          <p:cNvSpPr/>
          <p:nvPr/>
        </p:nvSpPr>
        <p:spPr>
          <a:xfrm>
            <a:off x="3667648" y="4638442"/>
            <a:ext cx="8181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 experiencia de no pocas escuelas y aulas es que están completamente </a:t>
            </a:r>
            <a:r>
              <a:rPr lang="es-CO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volcadas sobre sí mismas</a:t>
            </a:r>
            <a:r>
              <a:rPr lang="es-CO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, se cree que lo mejor ocurre en el propio centro, que en otros centros no se hace nada mejor, etc. </a:t>
            </a:r>
            <a:endParaRPr lang="es-CO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46CB264-D9F0-724A-903B-AA8FD59A2490}"/>
              </a:ext>
            </a:extLst>
          </p:cNvPr>
          <p:cNvSpPr/>
          <p:nvPr/>
        </p:nvSpPr>
        <p:spPr>
          <a:xfrm>
            <a:off x="3667648" y="3929893"/>
            <a:ext cx="8632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CO" sz="2800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4. Contexto: mirar fuera para innovar dentro</a:t>
            </a:r>
            <a:endParaRPr lang="es-CO" sz="2800" b="1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E7C74F-C00C-6F4A-97A9-8FC97925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9" y="5450440"/>
            <a:ext cx="1967363" cy="116074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4ACA637-D5E1-C646-80AB-ABC15F119516}"/>
              </a:ext>
            </a:extLst>
          </p:cNvPr>
          <p:cNvSpPr txBox="1"/>
          <p:nvPr/>
        </p:nvSpPr>
        <p:spPr>
          <a:xfrm>
            <a:off x="354577" y="1105495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AD8F588-9F4D-0742-9DF3-F5F9D920A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0"/>
            <a:ext cx="8549170" cy="37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9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8488F7C-98DB-104A-A2D2-7E7A26B6104A}"/>
              </a:ext>
            </a:extLst>
          </p:cNvPr>
          <p:cNvSpPr/>
          <p:nvPr/>
        </p:nvSpPr>
        <p:spPr>
          <a:xfrm>
            <a:off x="8949732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E1FA0A-E054-C749-91F1-123EAE2671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95D6323-D602-7C49-875C-0520272765B9}"/>
              </a:ext>
            </a:extLst>
          </p:cNvPr>
          <p:cNvSpPr/>
          <p:nvPr/>
        </p:nvSpPr>
        <p:spPr>
          <a:xfrm>
            <a:off x="8949732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B9BB94D-FB48-2F40-863E-B2955D54ED2A}"/>
              </a:ext>
            </a:extLst>
          </p:cNvPr>
          <p:cNvSpPr/>
          <p:nvPr/>
        </p:nvSpPr>
        <p:spPr>
          <a:xfrm>
            <a:off x="9894277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C74BD46-2B36-F842-84C7-A11412CE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098" y="5855098"/>
            <a:ext cx="1560564" cy="9207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F8FC715-8489-8B46-B550-9610E164B2CD}"/>
              </a:ext>
            </a:extLst>
          </p:cNvPr>
          <p:cNvSpPr/>
          <p:nvPr/>
        </p:nvSpPr>
        <p:spPr>
          <a:xfrm>
            <a:off x="-1" y="211014"/>
            <a:ext cx="8949731" cy="1126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9F7EC9D-6A40-154A-A54C-21C433383D79}"/>
              </a:ext>
            </a:extLst>
          </p:cNvPr>
          <p:cNvSpPr/>
          <p:nvPr/>
        </p:nvSpPr>
        <p:spPr>
          <a:xfrm>
            <a:off x="150306" y="4504460"/>
            <a:ext cx="85536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2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Mirar y conocer que están haciendo otros colegios y docentes en la ciudad,  en la región, el país y en otras partes del mundo, no para copiar o trasplantar simplemente, sino para aprender de otras experiencias distintas y distantes  que probablemente tuvieron el mismo diagnóstico e implementaron una mejora o innovación que respondiera a sus particularidades. </a:t>
            </a:r>
            <a:endParaRPr lang="es-CO" sz="2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516A362-DCCC-B54E-94F8-171668C4A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8398"/>
            <a:ext cx="6812782" cy="381134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EBBDE1E-6164-2B42-AF9E-4E48551FA151}"/>
              </a:ext>
            </a:extLst>
          </p:cNvPr>
          <p:cNvSpPr txBox="1"/>
          <p:nvPr/>
        </p:nvSpPr>
        <p:spPr>
          <a:xfrm>
            <a:off x="9159354" y="2334122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846964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119045-CFA8-5446-A352-5B15153B6E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24C8759-3037-CA4C-8AC5-11A046A9C9D0}"/>
              </a:ext>
            </a:extLst>
          </p:cNvPr>
          <p:cNvSpPr/>
          <p:nvPr/>
        </p:nvSpPr>
        <p:spPr>
          <a:xfrm>
            <a:off x="3225521" y="3860882"/>
            <a:ext cx="6641960" cy="29971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B67B84A-640E-9B48-9CB8-3D78DE0A24E7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EB65A5C-23EC-C147-B4EC-D6FA9DF6F9CD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5AFF58-4568-6E4D-A15F-F6D45C5D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2194"/>
            <a:ext cx="1967363" cy="11607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3BC9EF7-E6C5-E647-B3E6-5CD1A0B14008}"/>
              </a:ext>
            </a:extLst>
          </p:cNvPr>
          <p:cNvSpPr/>
          <p:nvPr/>
        </p:nvSpPr>
        <p:spPr>
          <a:xfrm>
            <a:off x="3476870" y="4323346"/>
            <a:ext cx="61392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8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Saber lo que está ocurriendo más allá de las paredes y muros es una obligación</a:t>
            </a:r>
            <a:r>
              <a:rPr lang="es-CO" sz="2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es la relación dentro-fuera como </a:t>
            </a:r>
            <a:r>
              <a:rPr lang="es-CO" sz="28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motor de innovación</a:t>
            </a:r>
            <a:r>
              <a:rPr lang="es-CO" sz="2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CO" sz="28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98E4F3-1393-3C4B-8201-32F86A9BF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771" y="0"/>
            <a:ext cx="5968350" cy="38608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DC7E21F-6BE6-C040-8753-CADDA750A8AF}"/>
              </a:ext>
            </a:extLst>
          </p:cNvPr>
          <p:cNvSpPr txBox="1"/>
          <p:nvPr/>
        </p:nvSpPr>
        <p:spPr>
          <a:xfrm>
            <a:off x="335970" y="2218726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1458836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8D0FD4B-76B3-6F4C-9374-5B51D15D52C0}"/>
              </a:ext>
            </a:extLst>
          </p:cNvPr>
          <p:cNvSpPr/>
          <p:nvPr/>
        </p:nvSpPr>
        <p:spPr>
          <a:xfrm>
            <a:off x="442127" y="361741"/>
            <a:ext cx="11254154" cy="608930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486344-AA21-CA47-93F5-AB260272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A42FCA4-BEC4-4F46-8527-BCBEE06B34FB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069A08F-DB8F-5F4E-BB1D-D854572EEA93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4CE8DE3-F22E-064B-8018-C0F6E67E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0" y="5082218"/>
            <a:ext cx="1560564" cy="9207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C2575D6-1B5C-FF4D-ACF0-2423F7CFD3C1}"/>
              </a:ext>
            </a:extLst>
          </p:cNvPr>
          <p:cNvSpPr/>
          <p:nvPr/>
        </p:nvSpPr>
        <p:spPr>
          <a:xfrm>
            <a:off x="3667648" y="4238480"/>
            <a:ext cx="780589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5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El simple diseño y puesta en marcha de una innovación no basta para asegurar su éxito, se requiere poner </a:t>
            </a:r>
            <a:r>
              <a:rPr lang="es-CO" sz="25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especial cuidado en las personas</a:t>
            </a:r>
            <a:r>
              <a:rPr lang="es-CO" sz="25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 que formarán los equipos que la implementarán. A esto le llamamos las </a:t>
            </a:r>
            <a:r>
              <a:rPr lang="es-CO" sz="2500" i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 “</a:t>
            </a:r>
            <a:r>
              <a:rPr lang="es-CO" sz="2500" b="1" i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pequeñas sociedades</a:t>
            </a:r>
            <a:r>
              <a:rPr lang="es-CO" sz="25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”.</a:t>
            </a:r>
            <a:endParaRPr lang="es-CO" sz="25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D2D3307-C8E1-A544-B8D5-A6CCF6EFF55C}"/>
              </a:ext>
            </a:extLst>
          </p:cNvPr>
          <p:cNvSpPr/>
          <p:nvPr/>
        </p:nvSpPr>
        <p:spPr>
          <a:xfrm>
            <a:off x="3667648" y="3626867"/>
            <a:ext cx="7038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900"/>
              </a:spcAft>
            </a:pPr>
            <a:r>
              <a:rPr lang="es-CO" sz="2800" b="1" spc="65" dirty="0">
                <a:solidFill>
                  <a:schemeClr val="bg1"/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5. Atención a las pequeñas sociedades</a:t>
            </a:r>
            <a:endParaRPr lang="es-CO" sz="3200" b="1" dirty="0">
              <a:solidFill>
                <a:schemeClr val="bg1"/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A775A70-ECC6-F64D-987D-6A2DD4AF9070}"/>
              </a:ext>
            </a:extLst>
          </p:cNvPr>
          <p:cNvSpPr txBox="1"/>
          <p:nvPr/>
        </p:nvSpPr>
        <p:spPr>
          <a:xfrm>
            <a:off x="828363" y="1114645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90384E-64E2-8A4D-87C9-3DA8A4095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61741"/>
            <a:ext cx="7657681" cy="30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03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81D7081-49D9-9747-B751-205CA24054DA}"/>
              </a:ext>
            </a:extLst>
          </p:cNvPr>
          <p:cNvSpPr/>
          <p:nvPr/>
        </p:nvSpPr>
        <p:spPr>
          <a:xfrm>
            <a:off x="0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3EE49E-1F1C-984A-A6BA-8B3076A755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EDA518-A7BD-D14A-B46B-896946B888B0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16BC9A-4342-A347-BDA9-444084697229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3F91EBF-D3CE-F445-A24D-DCF743AB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6" y="5855098"/>
            <a:ext cx="1560564" cy="9207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F0BA343-2513-844C-9D39-1226F5BA7E89}"/>
              </a:ext>
            </a:extLst>
          </p:cNvPr>
          <p:cNvSpPr/>
          <p:nvPr/>
        </p:nvSpPr>
        <p:spPr>
          <a:xfrm>
            <a:off x="3534089" y="4780759"/>
            <a:ext cx="83493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5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pequeñas sociedades  hacen articulación, planificación y organización de actividades de aprendizaje. Las pequeñas sociedades son grupos de personas puestos a trabajar en común.</a:t>
            </a:r>
            <a:endParaRPr lang="es-CO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EB56F3-03A2-A942-8534-3B210F314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30" b="5916"/>
          <a:stretch/>
        </p:blipFill>
        <p:spPr>
          <a:xfrm>
            <a:off x="3223475" y="20934"/>
            <a:ext cx="8970572" cy="442043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2ECB2BF-DA05-B042-8AB7-CF595DB3BEBC}"/>
              </a:ext>
            </a:extLst>
          </p:cNvPr>
          <p:cNvSpPr txBox="1"/>
          <p:nvPr/>
        </p:nvSpPr>
        <p:spPr>
          <a:xfrm>
            <a:off x="244697" y="2233167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1758117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169851-63BF-3F4B-B76C-F40ED8E462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6A2B6AB-A560-E043-82A0-4A5F48FC6A1D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7FE9BD6-ACD8-0D4F-AC17-ED1CE63BFACA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5134A4C-1A1A-744B-98D3-5D41D43F5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22" y="5540389"/>
            <a:ext cx="1967363" cy="116074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090920D-9C29-9E4E-82BB-68B157D4DA30}"/>
              </a:ext>
            </a:extLst>
          </p:cNvPr>
          <p:cNvSpPr/>
          <p:nvPr/>
        </p:nvSpPr>
        <p:spPr>
          <a:xfrm>
            <a:off x="7143979" y="320710"/>
            <a:ext cx="4612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CO" sz="2800" b="1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UN LLAMADO DEL PAPA</a:t>
            </a:r>
            <a:endParaRPr lang="es-CO" sz="2800" b="1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8EAC95-0B4C-214A-A9BE-E605142F0042}"/>
              </a:ext>
            </a:extLst>
          </p:cNvPr>
          <p:cNvSpPr txBox="1"/>
          <p:nvPr/>
        </p:nvSpPr>
        <p:spPr>
          <a:xfrm>
            <a:off x="442127" y="1077676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3BD20B-F7D1-B748-9600-FD529C118F63}"/>
              </a:ext>
            </a:extLst>
          </p:cNvPr>
          <p:cNvSpPr txBox="1"/>
          <p:nvPr/>
        </p:nvSpPr>
        <p:spPr>
          <a:xfrm>
            <a:off x="8401878" y="1869935"/>
            <a:ext cx="3111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rgbClr val="022976"/>
                </a:solidFill>
                <a:latin typeface="Candara" panose="020E0502030303020204" pitchFamily="34" charset="0"/>
                <a:ea typeface="Helvetica" charset="0"/>
                <a:cs typeface="Helvetica" charset="0"/>
                <a:sym typeface="Calibri"/>
              </a:rPr>
              <a:t>“¿Para qué se quiere preservar hoy un poder que será recordado por su incapacidad de intervenir cuando era urgente y necesario hacerlo?”. </a:t>
            </a:r>
          </a:p>
          <a:p>
            <a:pPr algn="ctr"/>
            <a:r>
              <a:rPr lang="es-ES_tradnl" sz="2400" dirty="0">
                <a:solidFill>
                  <a:srgbClr val="022976"/>
                </a:solidFill>
                <a:latin typeface="Candara" panose="020E0502030303020204" pitchFamily="34" charset="0"/>
                <a:ea typeface="Helvetica" charset="0"/>
                <a:cs typeface="Helvetica" charset="0"/>
                <a:sym typeface="Calibri"/>
              </a:rPr>
              <a:t>LS 57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1DEA796-9249-2C47-BF3E-076B13ABF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130" y="988653"/>
            <a:ext cx="4876800" cy="57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5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DEC237F-6C01-824F-92A9-23983C2339B9}"/>
              </a:ext>
            </a:extLst>
          </p:cNvPr>
          <p:cNvSpPr/>
          <p:nvPr/>
        </p:nvSpPr>
        <p:spPr>
          <a:xfrm>
            <a:off x="8949732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326B64-2AA5-B44D-BCFD-E4537560AE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87BC41D-2AC6-0E4A-AB31-340E0C5902A1}"/>
              </a:ext>
            </a:extLst>
          </p:cNvPr>
          <p:cNvSpPr/>
          <p:nvPr/>
        </p:nvSpPr>
        <p:spPr>
          <a:xfrm>
            <a:off x="8949732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026716E-769B-4A43-8D53-E265E9DEEB1F}"/>
              </a:ext>
            </a:extLst>
          </p:cNvPr>
          <p:cNvSpPr/>
          <p:nvPr/>
        </p:nvSpPr>
        <p:spPr>
          <a:xfrm>
            <a:off x="9894277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4E6C6FE-821A-9A4F-ABC1-6A0CF438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098" y="5855098"/>
            <a:ext cx="1560564" cy="9207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DF54F29-017B-0644-B8D2-AAD4D26EE50A}"/>
              </a:ext>
            </a:extLst>
          </p:cNvPr>
          <p:cNvSpPr/>
          <p:nvPr/>
        </p:nvSpPr>
        <p:spPr>
          <a:xfrm>
            <a:off x="-1" y="211014"/>
            <a:ext cx="8949731" cy="1126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96A4548-A57C-3D48-AB39-868FBD9E01A2}"/>
              </a:ext>
            </a:extLst>
          </p:cNvPr>
          <p:cNvSpPr/>
          <p:nvPr/>
        </p:nvSpPr>
        <p:spPr>
          <a:xfrm>
            <a:off x="234880" y="5012159"/>
            <a:ext cx="83275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5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Poner atención a este punto es intencionar la formación de equipos humanos con objetivos comunes, prestar especial cuidado a las conversaciones que ellos sostienen con el propósito que sean expansivas y fuente de creatividad.</a:t>
            </a:r>
            <a:endParaRPr lang="es-CO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95114D5-6B34-B041-BB68-5163E26BD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25380"/>
            <a:ext cx="8175172" cy="437706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8DFAAE6-F458-4742-9BBB-90DEEE883219}"/>
              </a:ext>
            </a:extLst>
          </p:cNvPr>
          <p:cNvSpPr txBox="1"/>
          <p:nvPr/>
        </p:nvSpPr>
        <p:spPr>
          <a:xfrm>
            <a:off x="9230621" y="2233167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1930947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169851-63BF-3F4B-B76C-F40ED8E462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6A2B6AB-A560-E043-82A0-4A5F48FC6A1D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7FE9BD6-ACD8-0D4F-AC17-ED1CE63BFACA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5134A4C-1A1A-744B-98D3-5D41D43F5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22" y="5540389"/>
            <a:ext cx="1967363" cy="11607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1D95AF4-521A-D24E-9D8E-F1C155FED070}"/>
              </a:ext>
            </a:extLst>
          </p:cNvPr>
          <p:cNvSpPr/>
          <p:nvPr/>
        </p:nvSpPr>
        <p:spPr>
          <a:xfrm>
            <a:off x="3667648" y="4328756"/>
            <a:ext cx="812158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5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 innovación es crear algo que genere valor a las personas desde la propia escuela. Pues bien, fomentar nichos, tiene que ver con </a:t>
            </a:r>
            <a:r>
              <a:rPr lang="es-CO" sz="25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detectar en los problemas o necesidades que se presentan cotidianamente, oportunidades para innovar</a:t>
            </a:r>
            <a:r>
              <a:rPr lang="es-CO" sz="25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. </a:t>
            </a:r>
            <a:endParaRPr lang="es-CO" sz="2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090920D-9C29-9E4E-82BB-68B157D4DA30}"/>
              </a:ext>
            </a:extLst>
          </p:cNvPr>
          <p:cNvSpPr/>
          <p:nvPr/>
        </p:nvSpPr>
        <p:spPr>
          <a:xfrm>
            <a:off x="3667649" y="3495971"/>
            <a:ext cx="4612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CO" sz="2800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6. Fomento de “Nichos”</a:t>
            </a:r>
            <a:endParaRPr lang="es-CO" sz="2800" b="1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8EAC95-0B4C-214A-A9BE-E605142F0042}"/>
              </a:ext>
            </a:extLst>
          </p:cNvPr>
          <p:cNvSpPr txBox="1"/>
          <p:nvPr/>
        </p:nvSpPr>
        <p:spPr>
          <a:xfrm>
            <a:off x="442127" y="1077676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865412A-17C8-1B43-ABA4-9CC92EEBC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0"/>
            <a:ext cx="8524352" cy="333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73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5AB3AA-627B-7D4B-9B04-5CE652990C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F88F200-50C0-5146-BBA1-B1B8C9544D04}"/>
              </a:ext>
            </a:extLst>
          </p:cNvPr>
          <p:cNvSpPr/>
          <p:nvPr/>
        </p:nvSpPr>
        <p:spPr>
          <a:xfrm>
            <a:off x="3225521" y="3860882"/>
            <a:ext cx="7638422" cy="29971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4B2D9FD-45C2-DD42-9B7B-E38179E715A1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FB5CB73-6D4D-5741-A9E6-05E8D991FB7E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0D3BD7D-74F4-CF43-96C1-A9182A59B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2194"/>
            <a:ext cx="1967363" cy="11607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21C0686-3C3E-B44C-B3E6-73751D9120E4}"/>
              </a:ext>
            </a:extLst>
          </p:cNvPr>
          <p:cNvSpPr/>
          <p:nvPr/>
        </p:nvSpPr>
        <p:spPr>
          <a:xfrm>
            <a:off x="3683977" y="4236056"/>
            <a:ext cx="67215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 </a:t>
            </a:r>
            <a:r>
              <a:rPr lang="es-CO" sz="28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nichos de innovación</a:t>
            </a:r>
            <a:r>
              <a:rPr lang="es-CO" sz="28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son siempre posibilidades para responder a requerimientos que es probable ni siquiera son considerados o bien expresados por los propios protagonistas; </a:t>
            </a:r>
            <a:endParaRPr lang="es-CO" sz="28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00AC4FC-D7FD-EC40-972B-8A67A4C6D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629" y="-25959"/>
            <a:ext cx="8251371" cy="389744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6A46CF5-1F9A-C246-A2C5-E6273BDCA24E}"/>
              </a:ext>
            </a:extLst>
          </p:cNvPr>
          <p:cNvSpPr txBox="1"/>
          <p:nvPr/>
        </p:nvSpPr>
        <p:spPr>
          <a:xfrm>
            <a:off x="287436" y="2334122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1056203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8D8AF88-2095-D643-935E-1B949FD3B6C5}"/>
              </a:ext>
            </a:extLst>
          </p:cNvPr>
          <p:cNvSpPr/>
          <p:nvPr/>
        </p:nvSpPr>
        <p:spPr>
          <a:xfrm>
            <a:off x="0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7C6B8E-4F7C-AF44-92F6-B81FFEEEF5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29DFC6C-D965-9741-B270-0DE70E772E49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6E5ED87-786F-7245-9632-65964CC01014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84C2C9-CF31-7840-A7E2-35B7DF02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6" y="5855098"/>
            <a:ext cx="1560564" cy="9207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409B415-41D1-A941-B196-948A29014514}"/>
              </a:ext>
            </a:extLst>
          </p:cNvPr>
          <p:cNvSpPr/>
          <p:nvPr/>
        </p:nvSpPr>
        <p:spPr>
          <a:xfrm>
            <a:off x="3534039" y="1009333"/>
            <a:ext cx="82443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5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Siempre en cada comunidad escolar, existen </a:t>
            </a:r>
            <a:r>
              <a:rPr lang="es-CO" sz="25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profesores y estudiantes disruptivos</a:t>
            </a:r>
            <a:r>
              <a:rPr lang="es-CO" sz="25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, inquietos, originales, creativos.</a:t>
            </a:r>
            <a:endParaRPr lang="es-CO" sz="2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D921C79-25B5-E248-B9E2-C317B3BD4C9B}"/>
              </a:ext>
            </a:extLst>
          </p:cNvPr>
          <p:cNvSpPr/>
          <p:nvPr/>
        </p:nvSpPr>
        <p:spPr>
          <a:xfrm>
            <a:off x="3534039" y="218033"/>
            <a:ext cx="7648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CO" sz="2800" b="1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7. Formación de un Equipo de Innovación</a:t>
            </a:r>
            <a:endParaRPr lang="es-CO" sz="2800" b="1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F161373-4EB5-2A4A-B985-2E18A4377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34"/>
          <a:stretch/>
        </p:blipFill>
        <p:spPr>
          <a:xfrm>
            <a:off x="3225519" y="2568694"/>
            <a:ext cx="8966481" cy="428707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C12F85B-2BC3-9A42-A361-6909ECDA6E0C}"/>
              </a:ext>
            </a:extLst>
          </p:cNvPr>
          <p:cNvSpPr txBox="1"/>
          <p:nvPr/>
        </p:nvSpPr>
        <p:spPr>
          <a:xfrm>
            <a:off x="245719" y="2217106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480601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2664B1-971C-294E-A764-4552B1F12393}"/>
              </a:ext>
            </a:extLst>
          </p:cNvPr>
          <p:cNvSpPr/>
          <p:nvPr/>
        </p:nvSpPr>
        <p:spPr>
          <a:xfrm>
            <a:off x="8949732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CEDAF5-7660-3747-AD67-BE22CB0A80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D834911-39ED-6449-919D-901C6DBD5965}"/>
              </a:ext>
            </a:extLst>
          </p:cNvPr>
          <p:cNvSpPr/>
          <p:nvPr/>
        </p:nvSpPr>
        <p:spPr>
          <a:xfrm>
            <a:off x="8949732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AAF9B43-A913-364B-81F3-A6F9643ED4DF}"/>
              </a:ext>
            </a:extLst>
          </p:cNvPr>
          <p:cNvSpPr/>
          <p:nvPr/>
        </p:nvSpPr>
        <p:spPr>
          <a:xfrm>
            <a:off x="9894277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41F8AD-23F7-EB41-A32B-E095F305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098" y="5855098"/>
            <a:ext cx="1560564" cy="9207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F345EBF-E90A-9E41-834E-A1559E3FCD2C}"/>
              </a:ext>
            </a:extLst>
          </p:cNvPr>
          <p:cNvSpPr/>
          <p:nvPr/>
        </p:nvSpPr>
        <p:spPr>
          <a:xfrm>
            <a:off x="-1" y="211014"/>
            <a:ext cx="8949731" cy="1126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8C4FFD-47C3-8640-A3E1-0DCA673BDDD0}"/>
              </a:ext>
            </a:extLst>
          </p:cNvPr>
          <p:cNvSpPr/>
          <p:nvPr/>
        </p:nvSpPr>
        <p:spPr>
          <a:xfrm>
            <a:off x="207110" y="417020"/>
            <a:ext cx="85320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5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 es un equipo necesario de existir en cada escuela, porque con su originalidad, mueve los límites de lo posible  y alienta al interior de los grupos y equipos, iniciativas que hacen real lo que antes solo eran quimeras. </a:t>
            </a:r>
            <a:endParaRPr lang="es-CO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401B9CC-45A6-6C47-B691-EF08D804C3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64" b="4784"/>
          <a:stretch/>
        </p:blipFill>
        <p:spPr>
          <a:xfrm>
            <a:off x="0" y="2301950"/>
            <a:ext cx="8949730" cy="455605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FDA9B4D-265E-B645-8E9F-A5077915EE32}"/>
              </a:ext>
            </a:extLst>
          </p:cNvPr>
          <p:cNvSpPr txBox="1"/>
          <p:nvPr/>
        </p:nvSpPr>
        <p:spPr>
          <a:xfrm>
            <a:off x="9230621" y="2233167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2740216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F9CCBF9-BCDA-204E-AF23-0AAF9C6CBFC7}"/>
              </a:ext>
            </a:extLst>
          </p:cNvPr>
          <p:cNvSpPr/>
          <p:nvPr/>
        </p:nvSpPr>
        <p:spPr>
          <a:xfrm>
            <a:off x="442127" y="361741"/>
            <a:ext cx="11254154" cy="608930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6E2154-A69E-064D-949A-A264338277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0D74086-3FCB-264A-9AB3-28A456FED8BF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F0E2E86-2DA4-0C43-826C-A1B029055FD0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FC9B1E4-96DA-D942-B4DB-BDD1BE059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17" y="5367856"/>
            <a:ext cx="1560564" cy="92073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A8C6F7C-76E7-DC4C-BB5B-23581495BD8B}"/>
              </a:ext>
            </a:extLst>
          </p:cNvPr>
          <p:cNvSpPr/>
          <p:nvPr/>
        </p:nvSpPr>
        <p:spPr>
          <a:xfrm>
            <a:off x="4052834" y="4073897"/>
            <a:ext cx="73662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4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 investigación es contundente al señalar que </a:t>
            </a:r>
            <a:r>
              <a:rPr lang="es-CO" sz="24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no educamos solos, sino en comunidad</a:t>
            </a:r>
            <a:r>
              <a:rPr lang="es-CO" sz="24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. Los líderes escolares, intencionan el trabajo al interior de los equipos docentes, planteándoles desafíos anuales o semestrales, siendo el primero y más importantes el de </a:t>
            </a:r>
            <a:r>
              <a:rPr lang="es-CO" sz="24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su propio aprendizaje.</a:t>
            </a:r>
            <a:endParaRPr lang="es-CO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EF006AA-0F1D-1742-939C-E133C61D37B3}"/>
              </a:ext>
            </a:extLst>
          </p:cNvPr>
          <p:cNvSpPr/>
          <p:nvPr/>
        </p:nvSpPr>
        <p:spPr>
          <a:xfrm>
            <a:off x="4052835" y="3485790"/>
            <a:ext cx="4832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CO" sz="2800" spc="65" dirty="0">
                <a:solidFill>
                  <a:schemeClr val="bg1"/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8. Proyectos Intra – Inter</a:t>
            </a:r>
            <a:endParaRPr lang="es-CO" sz="2800" b="1" dirty="0">
              <a:solidFill>
                <a:schemeClr val="bg1"/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5A78314-5AFB-F34B-8B7C-178ED6041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629" y="338549"/>
            <a:ext cx="6655043" cy="298454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1708569-B848-6042-99AF-2D09C9724E47}"/>
              </a:ext>
            </a:extLst>
          </p:cNvPr>
          <p:cNvSpPr txBox="1"/>
          <p:nvPr/>
        </p:nvSpPr>
        <p:spPr>
          <a:xfrm>
            <a:off x="761444" y="1077676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1705852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D34358-035D-9F41-9083-1B7D3DEA79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3BF8F49-A039-B54B-BB72-FDE29FD9071F}"/>
              </a:ext>
            </a:extLst>
          </p:cNvPr>
          <p:cNvSpPr/>
          <p:nvPr/>
        </p:nvSpPr>
        <p:spPr>
          <a:xfrm>
            <a:off x="3225521" y="3860882"/>
            <a:ext cx="6641960" cy="29971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7843DA8-C27F-8C46-92F8-583B41C8D564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0875A3-0215-514B-84A2-F9E586BC18EF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2385A7-4C01-1349-B95B-ADD6AB6C5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2194"/>
            <a:ext cx="1967363" cy="11607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38ACC34-71BF-3047-9702-4E0BCC332020}"/>
              </a:ext>
            </a:extLst>
          </p:cNvPr>
          <p:cNvSpPr/>
          <p:nvPr/>
        </p:nvSpPr>
        <p:spPr>
          <a:xfrm>
            <a:off x="3498501" y="4126005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2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Promover proyectos intra-departamental</a:t>
            </a:r>
            <a:r>
              <a:rPr lang="es-CO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es provocar </a:t>
            </a:r>
            <a:r>
              <a:rPr lang="es-CO" sz="22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trabajo sinérgico</a:t>
            </a:r>
            <a:r>
              <a:rPr lang="es-CO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entre educadores de la misma especialidad, pero no basta con eso, se requiere promover</a:t>
            </a:r>
            <a:r>
              <a:rPr lang="es-CO" sz="22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iniciativas inter-departamentales</a:t>
            </a:r>
            <a:r>
              <a:rPr lang="es-CO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para construir proyectos colaborativos que superen las tradicionales asignaturas y compartimentos del conocimiento.</a:t>
            </a:r>
            <a:endParaRPr lang="es-CO" sz="22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A1A195B-E694-884C-B7A2-F216E001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681" y="0"/>
            <a:ext cx="5793319" cy="38608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FCF6523-6975-C148-A374-344239A22A2C}"/>
              </a:ext>
            </a:extLst>
          </p:cNvPr>
          <p:cNvSpPr txBox="1"/>
          <p:nvPr/>
        </p:nvSpPr>
        <p:spPr>
          <a:xfrm>
            <a:off x="287436" y="2334122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3613052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73939F-93E2-5843-A6B9-C6FBE09E9C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5EEFAF7-742F-2E48-ADE8-F327AD1BC6F5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F99383F-B025-994D-8981-11CE58C8B3FC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8AF966E-D987-5F49-A6DD-1788C9ADB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7" y="5593195"/>
            <a:ext cx="1967363" cy="11607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F36B762-CCE2-4D4D-98F2-B6916F7609C7}"/>
              </a:ext>
            </a:extLst>
          </p:cNvPr>
          <p:cNvSpPr/>
          <p:nvPr/>
        </p:nvSpPr>
        <p:spPr>
          <a:xfrm>
            <a:off x="3953816" y="4357407"/>
            <a:ext cx="770809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6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 innovación educativa es, ante todo, </a:t>
            </a:r>
            <a:r>
              <a:rPr lang="es-CO" sz="26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una filosofía de vida</a:t>
            </a:r>
            <a:r>
              <a:rPr lang="es-CO" sz="26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, de trabajo y de convivencia en la acción escolar que trae de la mano un reto: </a:t>
            </a:r>
            <a:r>
              <a:rPr lang="es-CO" sz="26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aprender para emprender</a:t>
            </a:r>
            <a:r>
              <a:rPr lang="es-CO" sz="26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  <a:endParaRPr lang="es-CO" sz="2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322F03D-E1AD-C443-91DE-4E1CF1B5EA79}"/>
              </a:ext>
            </a:extLst>
          </p:cNvPr>
          <p:cNvSpPr/>
          <p:nvPr/>
        </p:nvSpPr>
        <p:spPr>
          <a:xfrm>
            <a:off x="3953816" y="3582629"/>
            <a:ext cx="4458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CO" sz="2800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9. Retos Institucionales</a:t>
            </a:r>
            <a:endParaRPr lang="es-CO" sz="2800" b="1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E785EB-2036-4044-ADD0-F319C30616FF}"/>
              </a:ext>
            </a:extLst>
          </p:cNvPr>
          <p:cNvSpPr txBox="1"/>
          <p:nvPr/>
        </p:nvSpPr>
        <p:spPr>
          <a:xfrm>
            <a:off x="442127" y="962740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E11077-9319-B148-B9E0-2DE0834E4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629" y="0"/>
            <a:ext cx="7489371" cy="333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36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652B4A1-91B9-CB46-8A2E-050849FFF56A}"/>
              </a:ext>
            </a:extLst>
          </p:cNvPr>
          <p:cNvSpPr/>
          <p:nvPr/>
        </p:nvSpPr>
        <p:spPr>
          <a:xfrm>
            <a:off x="0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012FB1-85CC-9342-824F-62BB20F6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0D94CAC-09D5-D44E-A051-70C52F73DEEF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7C5D94A-DD05-3B4C-9124-F0B8CFA6BFBC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80D5618-E9A4-1F48-8C7B-84779EE90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6" y="5855098"/>
            <a:ext cx="1560564" cy="9207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5A9AE40-F7BB-4A40-92E9-F8DDC4B8FAD6}"/>
              </a:ext>
            </a:extLst>
          </p:cNvPr>
          <p:cNvSpPr/>
          <p:nvPr/>
        </p:nvSpPr>
        <p:spPr>
          <a:xfrm>
            <a:off x="3466467" y="5208767"/>
            <a:ext cx="848458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6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Pero, ¿cómo movilizar y desplazar a equipos y colectivos docentes desde un estado de comodidad a una situación de desafío? A través de retos institucionales.</a:t>
            </a:r>
            <a:endParaRPr lang="es-CO" sz="2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56E6BCE-FC6D-8F44-B087-B0A57299C0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68" b="15580"/>
          <a:stretch/>
        </p:blipFill>
        <p:spPr>
          <a:xfrm>
            <a:off x="3225521" y="5818"/>
            <a:ext cx="9056148" cy="493797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9F92189-2DF3-2F44-B87E-188CF5AA23A6}"/>
              </a:ext>
            </a:extLst>
          </p:cNvPr>
          <p:cNvSpPr txBox="1"/>
          <p:nvPr/>
        </p:nvSpPr>
        <p:spPr>
          <a:xfrm>
            <a:off x="245719" y="2233167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2309879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01BBCC4-7917-F840-85E9-E79F0F3E1E19}"/>
              </a:ext>
            </a:extLst>
          </p:cNvPr>
          <p:cNvSpPr/>
          <p:nvPr/>
        </p:nvSpPr>
        <p:spPr>
          <a:xfrm>
            <a:off x="8949732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1B06EE-9988-0040-8F9B-25F1E14B02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2705067-3D99-BA42-A6D2-2C5B1DEA6390}"/>
              </a:ext>
            </a:extLst>
          </p:cNvPr>
          <p:cNvSpPr/>
          <p:nvPr/>
        </p:nvSpPr>
        <p:spPr>
          <a:xfrm>
            <a:off x="8949732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D7C458-75A0-BA4B-944F-CEFEA65D4A3C}"/>
              </a:ext>
            </a:extLst>
          </p:cNvPr>
          <p:cNvSpPr/>
          <p:nvPr/>
        </p:nvSpPr>
        <p:spPr>
          <a:xfrm>
            <a:off x="9894277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B19D4D-3C6B-2A4F-BD20-10D2226A2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098" y="5855098"/>
            <a:ext cx="1560564" cy="9207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1DA253B-DA80-054A-89E6-4EDD18E70198}"/>
              </a:ext>
            </a:extLst>
          </p:cNvPr>
          <p:cNvSpPr/>
          <p:nvPr/>
        </p:nvSpPr>
        <p:spPr>
          <a:xfrm>
            <a:off x="-1" y="211014"/>
            <a:ext cx="8949731" cy="1126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A6FDA7D-ACF9-3E4E-8492-5E2C43611C68}"/>
              </a:ext>
            </a:extLst>
          </p:cNvPr>
          <p:cNvSpPr/>
          <p:nvPr/>
        </p:nvSpPr>
        <p:spPr>
          <a:xfrm>
            <a:off x="534237" y="5118486"/>
            <a:ext cx="76191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6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necesario que estos retos institucionales o anuales vayan </a:t>
            </a:r>
            <a:r>
              <a:rPr lang="es-CO" sz="26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consonancia con los contextos locales, nacionales e internacionales</a:t>
            </a:r>
            <a:endParaRPr lang="es-CO" sz="2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27944D5-603C-534A-9B5C-D3F359D12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450478"/>
            <a:ext cx="8942317" cy="438742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5460D22-5999-804E-B35F-AB5570CE93B4}"/>
              </a:ext>
            </a:extLst>
          </p:cNvPr>
          <p:cNvSpPr txBox="1"/>
          <p:nvPr/>
        </p:nvSpPr>
        <p:spPr>
          <a:xfrm>
            <a:off x="9230621" y="2334122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827190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. EL DESARROLLO ECONÓMICO DEBE TENER ROSTRO HUMANO.mp4">
            <a:hlinkClick r:id="" action="ppaction://media"/>
            <a:extLst>
              <a:ext uri="{FF2B5EF4-FFF2-40B4-BE49-F238E27FC236}">
                <a16:creationId xmlns:a16="http://schemas.microsoft.com/office/drawing/2014/main" id="{166890A8-3565-0141-B426-2D15961FE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304" y="290718"/>
            <a:ext cx="11463130" cy="632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47513DF-84F5-9743-877E-20E1E30B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85134DE-E615-3342-AF2B-0759B43B6A75}"/>
              </a:ext>
            </a:extLst>
          </p:cNvPr>
          <p:cNvSpPr/>
          <p:nvPr/>
        </p:nvSpPr>
        <p:spPr>
          <a:xfrm>
            <a:off x="3225521" y="3860882"/>
            <a:ext cx="6641960" cy="29971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798F8F6-8026-B041-A992-1B0AEA665298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5A99B23-6B5F-784C-BFD1-BF5055CD51AF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DB57C50-673F-8E4B-8194-64269DC6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2194"/>
            <a:ext cx="1967363" cy="11607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EF81A32-23AC-754F-BD7C-2C6E0A158C6D}"/>
              </a:ext>
            </a:extLst>
          </p:cNvPr>
          <p:cNvSpPr/>
          <p:nvPr/>
        </p:nvSpPr>
        <p:spPr>
          <a:xfrm>
            <a:off x="3712030" y="5002489"/>
            <a:ext cx="5976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4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Iniciar procesos de innovación, es alentar la movilidad y el desplazamiento a territorios diferentes, muchas veces desconocidos e inciertos. </a:t>
            </a:r>
            <a:endParaRPr lang="es-CO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34D297E-E287-384B-9778-E6832998D484}"/>
              </a:ext>
            </a:extLst>
          </p:cNvPr>
          <p:cNvSpPr/>
          <p:nvPr/>
        </p:nvSpPr>
        <p:spPr>
          <a:xfrm>
            <a:off x="3734227" y="4356684"/>
            <a:ext cx="2668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CO" sz="2800" spc="65" dirty="0">
                <a:solidFill>
                  <a:schemeClr val="bg1"/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10. Incentivos</a:t>
            </a:r>
            <a:endParaRPr lang="es-CO" sz="2800" b="1" dirty="0">
              <a:solidFill>
                <a:schemeClr val="bg1"/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F81DAFE-69DC-F248-B798-6296B62BB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8" r="7840"/>
          <a:stretch/>
        </p:blipFill>
        <p:spPr>
          <a:xfrm>
            <a:off x="6482978" y="0"/>
            <a:ext cx="5761623" cy="386088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1A77D5A-3E85-8E41-A0E5-81A32B1C1429}"/>
              </a:ext>
            </a:extLst>
          </p:cNvPr>
          <p:cNvSpPr txBox="1"/>
          <p:nvPr/>
        </p:nvSpPr>
        <p:spPr>
          <a:xfrm>
            <a:off x="234834" y="2218726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147561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6BF355A-6B5B-4941-AD9E-435AF68DB4D3}"/>
              </a:ext>
            </a:extLst>
          </p:cNvPr>
          <p:cNvSpPr/>
          <p:nvPr/>
        </p:nvSpPr>
        <p:spPr>
          <a:xfrm>
            <a:off x="8949732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27E4D85-843D-0341-A710-1BF562D532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1959D20-FDD2-BC48-A56A-EE221F8FACEA}"/>
              </a:ext>
            </a:extLst>
          </p:cNvPr>
          <p:cNvSpPr/>
          <p:nvPr/>
        </p:nvSpPr>
        <p:spPr>
          <a:xfrm>
            <a:off x="281819" y="412214"/>
            <a:ext cx="82697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¿Cómo estimular para que esta actividad se convierta en un hábito y llegue a formar parte de la cultura escolar? Una posibilidad para alentar, mantener e incrementar la innovación, es </a:t>
            </a:r>
            <a:r>
              <a:rPr lang="es-CO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colocar estímulos para aquellas propuestas de innovación que se conviertan en práctica institucional.</a:t>
            </a:r>
            <a:endParaRPr lang="es-CO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297E5EA-CEBD-6241-9816-427EEBBFE425}"/>
              </a:ext>
            </a:extLst>
          </p:cNvPr>
          <p:cNvSpPr/>
          <p:nvPr/>
        </p:nvSpPr>
        <p:spPr>
          <a:xfrm>
            <a:off x="8949732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854F7B0-3087-EB45-B5CD-8B5AFB635327}"/>
              </a:ext>
            </a:extLst>
          </p:cNvPr>
          <p:cNvSpPr/>
          <p:nvPr/>
        </p:nvSpPr>
        <p:spPr>
          <a:xfrm>
            <a:off x="9894277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77BC1C7-703E-4A4E-AAFB-B4C4D885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098" y="5855098"/>
            <a:ext cx="1560564" cy="920733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212346F-CE62-6C45-8806-EF271A7CEE9E}"/>
              </a:ext>
            </a:extLst>
          </p:cNvPr>
          <p:cNvSpPr/>
          <p:nvPr/>
        </p:nvSpPr>
        <p:spPr>
          <a:xfrm>
            <a:off x="-1" y="211014"/>
            <a:ext cx="8949731" cy="1126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656C194-0D5C-5E48-8595-3C39277A4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0923"/>
            <a:ext cx="8949730" cy="430261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933606D-565D-7643-8AA3-204062DE1CEA}"/>
              </a:ext>
            </a:extLst>
          </p:cNvPr>
          <p:cNvSpPr txBox="1"/>
          <p:nvPr/>
        </p:nvSpPr>
        <p:spPr>
          <a:xfrm>
            <a:off x="9195451" y="2197294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3098774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73939F-93E2-5843-A6B9-C6FBE09E9C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274275"/>
            <a:ext cx="12192000" cy="57912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5EEFAF7-742F-2E48-ADE8-F327AD1BC6F5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F99383F-B025-994D-8981-11CE58C8B3FC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8AF966E-D987-5F49-A6DD-1788C9ADB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7" y="5593195"/>
            <a:ext cx="1967363" cy="11607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F36B762-CCE2-4D4D-98F2-B6916F7609C7}"/>
              </a:ext>
            </a:extLst>
          </p:cNvPr>
          <p:cNvSpPr/>
          <p:nvPr/>
        </p:nvSpPr>
        <p:spPr>
          <a:xfrm>
            <a:off x="3932997" y="5069194"/>
            <a:ext cx="77080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600" dirty="0">
                <a:solidFill>
                  <a:srgbClr val="002060"/>
                </a:solidFill>
                <a:latin typeface="Candara" panose="020E0502030303020204" pitchFamily="34" charset="0"/>
              </a:rPr>
              <a:t>Y nos tendremos que asegurar de que todo se oriente a su educación como persona integral. Es un gran sueño, es el sueño de la escuela del siglo XXI.</a:t>
            </a:r>
          </a:p>
          <a:p>
            <a:pPr algn="just">
              <a:spcAft>
                <a:spcPts val="1200"/>
              </a:spcAft>
            </a:pPr>
            <a:endParaRPr lang="es-CO" sz="2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322F03D-E1AD-C443-91DE-4E1CF1B5EA79}"/>
              </a:ext>
            </a:extLst>
          </p:cNvPr>
          <p:cNvSpPr/>
          <p:nvPr/>
        </p:nvSpPr>
        <p:spPr>
          <a:xfrm>
            <a:off x="3932997" y="4239280"/>
            <a:ext cx="2824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CO" sz="2800" b="1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PARA CONCLUIR</a:t>
            </a:r>
            <a:endParaRPr lang="es-CO" sz="2800" b="1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E785EB-2036-4044-ADD0-F319C30616FF}"/>
              </a:ext>
            </a:extLst>
          </p:cNvPr>
          <p:cNvSpPr txBox="1"/>
          <p:nvPr/>
        </p:nvSpPr>
        <p:spPr>
          <a:xfrm>
            <a:off x="442127" y="962740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6999E7-56B5-5F4F-BAE4-F3E388098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191" y="104060"/>
            <a:ext cx="7235687" cy="38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34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7. &quot;Nunca la humanidad tuvo tanto poder sobre si misma&quot;. Papa Francisco.mp4">
            <a:hlinkClick r:id="" action="ppaction://media"/>
            <a:extLst>
              <a:ext uri="{FF2B5EF4-FFF2-40B4-BE49-F238E27FC236}">
                <a16:creationId xmlns:a16="http://schemas.microsoft.com/office/drawing/2014/main" id="{26BB92CB-17E5-9C48-87B7-B141BCF359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060" y="247650"/>
            <a:ext cx="11516139" cy="64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357E17-3989-9341-A203-37836C621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78"/>
          <a:stretch/>
        </p:blipFill>
        <p:spPr>
          <a:xfrm>
            <a:off x="1065518" y="550524"/>
            <a:ext cx="2249003" cy="30056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A9AC29-FD7B-7F4B-9969-E9CDFD2630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r="51249"/>
          <a:stretch/>
        </p:blipFill>
        <p:spPr>
          <a:xfrm>
            <a:off x="3314521" y="550524"/>
            <a:ext cx="2184396" cy="30056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1471EF-923B-6243-9C0B-653824028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2" r="24824"/>
          <a:stretch/>
        </p:blipFill>
        <p:spPr>
          <a:xfrm>
            <a:off x="5497575" y="550524"/>
            <a:ext cx="2369195" cy="30056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BCD3D6-FE0E-2441-A8B2-95ADFD675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9"/>
          <a:stretch/>
        </p:blipFill>
        <p:spPr>
          <a:xfrm>
            <a:off x="7865428" y="550524"/>
            <a:ext cx="2300309" cy="30056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CBD266-0F41-D049-98E6-CA227CADF4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2E9298-DEC1-3941-B358-8E1474481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7" y="5593195"/>
            <a:ext cx="1967363" cy="116074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ED9876E-7999-CA42-8249-C3907A3943E1}"/>
              </a:ext>
            </a:extLst>
          </p:cNvPr>
          <p:cNvSpPr txBox="1"/>
          <p:nvPr/>
        </p:nvSpPr>
        <p:spPr>
          <a:xfrm>
            <a:off x="3240157" y="5049078"/>
            <a:ext cx="8110330" cy="755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F9376B4-889F-D444-9417-85F18BA656BE}"/>
              </a:ext>
            </a:extLst>
          </p:cNvPr>
          <p:cNvSpPr/>
          <p:nvPr/>
        </p:nvSpPr>
        <p:spPr>
          <a:xfrm>
            <a:off x="2687534" y="3982220"/>
            <a:ext cx="6816931" cy="1184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s-CO" sz="2800" b="1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La oportunidad existe. De ti depende.</a:t>
            </a: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s-CO" sz="2800" b="1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¿contagiamos?</a:t>
            </a:r>
            <a:endParaRPr lang="es-CO" sz="2800" b="1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Times New Roman" panose="02020603050405020304" pitchFamily="18" charset="0"/>
              <a:cs typeface="Phosphate Solid" panose="0200050605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64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6B5DC5-A9E4-CC4D-971F-5B8C4D9BEE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359445B-4D75-4142-A905-E01F23BE1460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60AE1A-80D6-3848-B2F4-1D4930A3B4E2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4DF7CD-98DD-DF42-853E-F0F9247E0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869" y="476689"/>
            <a:ext cx="1967363" cy="11607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EC9DA92-9FF1-2B47-BBF5-C4D827472E8F}"/>
              </a:ext>
            </a:extLst>
          </p:cNvPr>
          <p:cNvSpPr/>
          <p:nvPr/>
        </p:nvSpPr>
        <p:spPr>
          <a:xfrm>
            <a:off x="4060371" y="2230962"/>
            <a:ext cx="77941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spcAft>
                <a:spcPts val="0"/>
              </a:spcAft>
              <a:buAutoNum type="arabicPeriod"/>
            </a:pPr>
            <a:r>
              <a:rPr lang="es-CO" sz="22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Rivera, Miguel (2018). La innovación en la escuela. Consultado en:  </a:t>
            </a:r>
            <a:r>
              <a:rPr lang="es-CO" sz="2200" u="sng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https://observatorio.itesm.mx/edu-news/innovacion-educativa-los-10-elementos-clave-para-innovar</a:t>
            </a:r>
            <a:endParaRPr lang="es-CO" sz="2200" u="sng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r">
              <a:spcAft>
                <a:spcPts val="0"/>
              </a:spcAft>
              <a:buAutoNum type="arabicPeriod"/>
            </a:pPr>
            <a:endParaRPr lang="es-CO" sz="2200" u="sng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r">
              <a:spcAft>
                <a:spcPts val="0"/>
              </a:spcAft>
              <a:buAutoNum type="arabicPeriod"/>
            </a:pPr>
            <a:r>
              <a:rPr lang="es-CO" sz="22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Aragay, Xavier (2017). Reimaginando la educación. Barcelona, España: Editorial Paidós.</a:t>
            </a:r>
          </a:p>
          <a:p>
            <a:pPr marL="342900" indent="-342900" algn="r">
              <a:spcAft>
                <a:spcPts val="0"/>
              </a:spcAft>
              <a:buAutoNum type="arabicPeriod"/>
            </a:pPr>
            <a:endParaRPr lang="es-CO" sz="2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r">
              <a:spcAft>
                <a:spcPts val="0"/>
              </a:spcAft>
              <a:buAutoNum type="arabicPeriod"/>
            </a:pPr>
            <a:r>
              <a:rPr lang="es-CO" sz="22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CIEC (2018). Escuela Católica: Gestión para el aprendizaje, la innovación y la creatividad. Revista Educación Hoy Nº 210 – 211.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A025D23-E8BF-6145-BF17-01A3447C3D46}"/>
              </a:ext>
            </a:extLst>
          </p:cNvPr>
          <p:cNvSpPr/>
          <p:nvPr/>
        </p:nvSpPr>
        <p:spPr>
          <a:xfrm>
            <a:off x="6673421" y="1681758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es-CO" sz="2800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Bibliografía</a:t>
            </a:r>
            <a:endParaRPr lang="es-CO" sz="2800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DengXian" panose="02010600030101010101" pitchFamily="2" charset="-122"/>
              <a:cs typeface="Phosphate Solid" panose="02000506050000020004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305381-5C1D-EB4C-81CF-EFC448F56689}"/>
              </a:ext>
            </a:extLst>
          </p:cNvPr>
          <p:cNvSpPr txBox="1"/>
          <p:nvPr/>
        </p:nvSpPr>
        <p:spPr>
          <a:xfrm>
            <a:off x="365463" y="1057061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761665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BA8246F-AF2D-B34D-97EB-DDDE6D25E106}"/>
              </a:ext>
            </a:extLst>
          </p:cNvPr>
          <p:cNvSpPr/>
          <p:nvPr/>
        </p:nvSpPr>
        <p:spPr>
          <a:xfrm>
            <a:off x="442127" y="361741"/>
            <a:ext cx="11254154" cy="608930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389F2F6-334B-704B-8748-538AD6CE1A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4D030C2-2D84-5348-8331-B74CD140CBA5}"/>
              </a:ext>
            </a:extLst>
          </p:cNvPr>
          <p:cNvSpPr/>
          <p:nvPr/>
        </p:nvSpPr>
        <p:spPr>
          <a:xfrm>
            <a:off x="442127" y="622596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ADB4868-DB39-1B43-AA19-DD186260ACB2}"/>
              </a:ext>
            </a:extLst>
          </p:cNvPr>
          <p:cNvSpPr/>
          <p:nvPr/>
        </p:nvSpPr>
        <p:spPr>
          <a:xfrm>
            <a:off x="1386672" y="3331071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729A50-65F9-F44D-9DA1-154DC1A02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635" y="519419"/>
            <a:ext cx="4139921" cy="244255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7A34E40-BBD6-1D44-BA4C-00C47F88DF97}"/>
              </a:ext>
            </a:extLst>
          </p:cNvPr>
          <p:cNvSpPr txBox="1"/>
          <p:nvPr/>
        </p:nvSpPr>
        <p:spPr>
          <a:xfrm>
            <a:off x="4170126" y="3016668"/>
            <a:ext cx="70385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OSCAR A. PÉREZ SAYAGO</a:t>
            </a:r>
            <a:br>
              <a:rPr lang="es-CO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Secretario General de CIEC</a:t>
            </a:r>
            <a:br>
              <a:rPr lang="es-C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Confederación Interamericana de Educación Católica</a:t>
            </a:r>
            <a:br>
              <a:rPr lang="es-C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oscarp347@gmail.com  secretariogeneral@ciec.edu.co</a:t>
            </a:r>
            <a:br>
              <a:rPr lang="es-C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WhatsApp: +57 3214449650</a:t>
            </a:r>
          </a:p>
          <a:p>
            <a:r>
              <a:rPr lang="es-CO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www.ciec.edu.co </a:t>
            </a:r>
          </a:p>
          <a:p>
            <a:endParaRPr lang="es-CO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4B62B3-E69B-4F49-B960-8ABB25A8E9AF}"/>
              </a:ext>
            </a:extLst>
          </p:cNvPr>
          <p:cNvSpPr txBox="1"/>
          <p:nvPr/>
        </p:nvSpPr>
        <p:spPr>
          <a:xfrm>
            <a:off x="941012" y="1077676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3357708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8CC27C9-3214-934B-9AFD-ECE901A1F971}"/>
              </a:ext>
            </a:extLst>
          </p:cNvPr>
          <p:cNvSpPr/>
          <p:nvPr/>
        </p:nvSpPr>
        <p:spPr>
          <a:xfrm>
            <a:off x="0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7FD3F4B-D978-FF4B-83F1-F2822931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86305CF-B53C-BD41-8DF4-040D8785F20C}"/>
              </a:ext>
            </a:extLst>
          </p:cNvPr>
          <p:cNvSpPr/>
          <p:nvPr/>
        </p:nvSpPr>
        <p:spPr>
          <a:xfrm>
            <a:off x="3489441" y="5042110"/>
            <a:ext cx="8438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CO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 Escuela que soñamos para el siglo XXI solamente será posible gracias a la convicción y participación de todos los actores que forman parte de la comunidad educativa: alumnos, educadores, familias  y entorno.</a:t>
            </a:r>
            <a:endParaRPr lang="es-CO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275C44-AC69-4E4C-9ECF-E6BC4E197743}"/>
              </a:ext>
            </a:extLst>
          </p:cNvPr>
          <p:cNvSpPr txBox="1"/>
          <p:nvPr/>
        </p:nvSpPr>
        <p:spPr>
          <a:xfrm>
            <a:off x="226833" y="2076430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CEA127D-47DA-304A-AFC0-EF154CB61876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6ED25DE-9421-5448-ACEE-8ED2BE689022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C3DCC8-6503-B846-9112-61B75467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6" y="5855098"/>
            <a:ext cx="1560564" cy="9207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3CD3BF-F079-774A-A4A0-261DDCA85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310" y="0"/>
            <a:ext cx="82169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5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48375F2-48FE-0E46-A3F0-FCA26CECB0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AD01B97-DD86-B64B-A5DB-2B19855D0A81}"/>
              </a:ext>
            </a:extLst>
          </p:cNvPr>
          <p:cNvSpPr/>
          <p:nvPr/>
        </p:nvSpPr>
        <p:spPr>
          <a:xfrm>
            <a:off x="3127513" y="3860882"/>
            <a:ext cx="6739968" cy="29971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latin typeface="Candara" panose="020E0502030303020204" pitchFamily="34" charset="0"/>
              </a:rPr>
              <a:t>La escuela son personas. Personas que hacen cosas (muchas cosas) con otras personas y para las personas. Y solamente la persona, cada una de ellas, puede decidir realizar un cambio educativo.</a:t>
            </a:r>
            <a:endParaRPr lang="es-CO" sz="2600" dirty="0">
              <a:latin typeface="Candara" panose="020E05020303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7F26F04-019E-BF42-BE50-A04FBEEF2955}"/>
              </a:ext>
            </a:extLst>
          </p:cNvPr>
          <p:cNvSpPr txBox="1"/>
          <p:nvPr/>
        </p:nvSpPr>
        <p:spPr>
          <a:xfrm>
            <a:off x="234834" y="2270187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78EF36-0B34-D64E-B942-1070D6A9D7D9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0698A8A-647D-2941-9BB3-5B8BB8F08A6C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6438959-C92A-6241-85F6-E5CF4324E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2194"/>
            <a:ext cx="1967363" cy="116074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82C91BE-0B75-8349-97CD-150F06E4B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3" y="-2764"/>
            <a:ext cx="6692348" cy="38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32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8CC27C9-3214-934B-9AFD-ECE901A1F971}"/>
              </a:ext>
            </a:extLst>
          </p:cNvPr>
          <p:cNvSpPr/>
          <p:nvPr/>
        </p:nvSpPr>
        <p:spPr>
          <a:xfrm>
            <a:off x="0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7FD3F4B-D978-FF4B-83F1-F2822931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86305CF-B53C-BD41-8DF4-040D8785F20C}"/>
              </a:ext>
            </a:extLst>
          </p:cNvPr>
          <p:cNvSpPr/>
          <p:nvPr/>
        </p:nvSpPr>
        <p:spPr>
          <a:xfrm>
            <a:off x="3489440" y="4967927"/>
            <a:ext cx="843863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CO" sz="26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 todas las exigencias y demandas que se le hace a la escuela actual, parece ser que la Innovación es una de las más apremiantes y urgentes. </a:t>
            </a:r>
            <a:endParaRPr lang="es-CO" sz="2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275C44-AC69-4E4C-9ECF-E6BC4E197743}"/>
              </a:ext>
            </a:extLst>
          </p:cNvPr>
          <p:cNvSpPr txBox="1"/>
          <p:nvPr/>
        </p:nvSpPr>
        <p:spPr>
          <a:xfrm>
            <a:off x="226833" y="2076430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CEA127D-47DA-304A-AFC0-EF154CB61876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6ED25DE-9421-5448-ACEE-8ED2BE689022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C3DCC8-6503-B846-9112-61B75467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6" y="5855098"/>
            <a:ext cx="1560564" cy="92073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298AE73-950F-E848-A2A5-30C4B44F5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21" y="1197"/>
            <a:ext cx="8966479" cy="457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4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48375F2-48FE-0E46-A3F0-FCA26CECB0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AD01B97-DD86-B64B-A5DB-2B19855D0A81}"/>
              </a:ext>
            </a:extLst>
          </p:cNvPr>
          <p:cNvSpPr/>
          <p:nvPr/>
        </p:nvSpPr>
        <p:spPr>
          <a:xfrm>
            <a:off x="3225521" y="3860882"/>
            <a:ext cx="6641960" cy="29971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32BD4D3-89A7-BE4E-969B-367FD08037DA}"/>
              </a:ext>
            </a:extLst>
          </p:cNvPr>
          <p:cNvSpPr/>
          <p:nvPr/>
        </p:nvSpPr>
        <p:spPr>
          <a:xfrm>
            <a:off x="3347775" y="4241756"/>
            <a:ext cx="63974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CO" sz="3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¿Cuáles son los entornos y elementos que favorecen la práctica y construcción de una cultura escolar innovadora?, </a:t>
            </a:r>
            <a:endParaRPr lang="es-CO" sz="32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7F26F04-019E-BF42-BE50-A04FBEEF2955}"/>
              </a:ext>
            </a:extLst>
          </p:cNvPr>
          <p:cNvSpPr txBox="1"/>
          <p:nvPr/>
        </p:nvSpPr>
        <p:spPr>
          <a:xfrm>
            <a:off x="234834" y="2270187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78EF36-0B34-D64E-B942-1070D6A9D7D9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0698A8A-647D-2941-9BB3-5B8BB8F08A6C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06EF7CB-9DAD-6A44-94CF-B7A36C3B7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3" y="-1"/>
            <a:ext cx="5138057" cy="38608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6438959-C92A-6241-85F6-E5CF4324E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42194"/>
            <a:ext cx="1967363" cy="11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61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137A2A2-2C16-EF45-9443-6D5EBF21FAE3}"/>
              </a:ext>
            </a:extLst>
          </p:cNvPr>
          <p:cNvSpPr/>
          <p:nvPr/>
        </p:nvSpPr>
        <p:spPr>
          <a:xfrm>
            <a:off x="8949732" y="0"/>
            <a:ext cx="32255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ACD6348-178B-064E-88D0-6F043D53A0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3E6A3E1-6223-8748-9DF4-6B2773F503A6}"/>
              </a:ext>
            </a:extLst>
          </p:cNvPr>
          <p:cNvSpPr/>
          <p:nvPr/>
        </p:nvSpPr>
        <p:spPr>
          <a:xfrm>
            <a:off x="240053" y="4495042"/>
            <a:ext cx="82072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6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Innovar es una decisión que toman fundamentalmente los líderes y que deben sostener en el tiempo para conseguir resultados. Innovar es una decisión que se realiza siempre en gerundio.</a:t>
            </a:r>
            <a:endParaRPr lang="es-CO" sz="2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4A5FC1-CCDE-B54C-9AD7-196F55CD4907}"/>
              </a:ext>
            </a:extLst>
          </p:cNvPr>
          <p:cNvSpPr/>
          <p:nvPr/>
        </p:nvSpPr>
        <p:spPr>
          <a:xfrm>
            <a:off x="8949732" y="1879042"/>
            <a:ext cx="2236504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179BD07-EC56-D54F-A319-45193FB49705}"/>
              </a:ext>
            </a:extLst>
          </p:cNvPr>
          <p:cNvSpPr/>
          <p:nvPr/>
        </p:nvSpPr>
        <p:spPr>
          <a:xfrm>
            <a:off x="9894277" y="4587517"/>
            <a:ext cx="2280976" cy="12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D8857F-26A9-4343-8718-93655768F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098" y="5855098"/>
            <a:ext cx="1560564" cy="92073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6026027-4250-FE41-BACA-A8BDABC55EFC}"/>
              </a:ext>
            </a:extLst>
          </p:cNvPr>
          <p:cNvSpPr/>
          <p:nvPr/>
        </p:nvSpPr>
        <p:spPr>
          <a:xfrm>
            <a:off x="240053" y="3835035"/>
            <a:ext cx="28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800" spc="65" dirty="0">
                <a:solidFill>
                  <a:schemeClr val="accent1">
                    <a:lumMod val="50000"/>
                  </a:schemeClr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1. Una decisión</a:t>
            </a:r>
            <a:endParaRPr lang="es-CO" sz="2800" dirty="0">
              <a:solidFill>
                <a:schemeClr val="accent1">
                  <a:lumMod val="50000"/>
                </a:schemeClr>
              </a:solidFill>
              <a:latin typeface="Phosphate Solid" panose="02000506050000020004" pitchFamily="2" charset="77"/>
              <a:ea typeface="DengXian" panose="02010600030101010101" pitchFamily="2" charset="-122"/>
              <a:cs typeface="Phosphate Solid" panose="02000506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EAD0DCA-EF1A-7E46-8A97-F7D6C6DCA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24" b="33224"/>
          <a:stretch/>
        </p:blipFill>
        <p:spPr>
          <a:xfrm>
            <a:off x="0" y="414058"/>
            <a:ext cx="8949733" cy="321126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1B7EABD-2668-1044-A2C9-B2901038319A}"/>
              </a:ext>
            </a:extLst>
          </p:cNvPr>
          <p:cNvSpPr/>
          <p:nvPr/>
        </p:nvSpPr>
        <p:spPr>
          <a:xfrm>
            <a:off x="-1" y="211014"/>
            <a:ext cx="8949731" cy="1126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95464C3-FA8F-FA43-B75D-10D8FE8B79F4}"/>
              </a:ext>
            </a:extLst>
          </p:cNvPr>
          <p:cNvSpPr txBox="1"/>
          <p:nvPr/>
        </p:nvSpPr>
        <p:spPr>
          <a:xfrm>
            <a:off x="9230621" y="2307327"/>
            <a:ext cx="2734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61513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83F1EB-DE47-5A4F-83B8-97B61256BE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F86A130-200B-FD41-BFB5-F1C4D1CF3B3A}"/>
              </a:ext>
            </a:extLst>
          </p:cNvPr>
          <p:cNvSpPr/>
          <p:nvPr/>
        </p:nvSpPr>
        <p:spPr>
          <a:xfrm>
            <a:off x="3225521" y="3860882"/>
            <a:ext cx="6641960" cy="29971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A2F968B-B46E-C843-BC89-6E81003D4131}"/>
              </a:ext>
            </a:extLst>
          </p:cNvPr>
          <p:cNvSpPr/>
          <p:nvPr/>
        </p:nvSpPr>
        <p:spPr>
          <a:xfrm>
            <a:off x="3392993" y="4549676"/>
            <a:ext cx="625174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3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decisión de innovar no es tan compleja cuando se toma, sino cuando se comienza a implementar, porque incomoda a todos los actores, cambia el concierto de relaciones, las estructuras de poder y reconfigura el naipe tradicional de organigramas.</a:t>
            </a:r>
            <a:endParaRPr lang="es-CO" sz="23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7D3EBDC-3038-764A-B6F7-57C95176F32E}"/>
              </a:ext>
            </a:extLst>
          </p:cNvPr>
          <p:cNvSpPr/>
          <p:nvPr/>
        </p:nvSpPr>
        <p:spPr>
          <a:xfrm>
            <a:off x="0" y="1879042"/>
            <a:ext cx="2236504" cy="1406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33BAC34-DD26-EE46-8CC2-2868A8F91AD1}"/>
              </a:ext>
            </a:extLst>
          </p:cNvPr>
          <p:cNvSpPr/>
          <p:nvPr/>
        </p:nvSpPr>
        <p:spPr>
          <a:xfrm>
            <a:off x="944545" y="4587517"/>
            <a:ext cx="2280976" cy="124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2FF9B93-782E-4346-91D5-35DDB2742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2194"/>
            <a:ext cx="1967363" cy="116074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5808B81-3984-C941-BB8B-FD777832EFA3}"/>
              </a:ext>
            </a:extLst>
          </p:cNvPr>
          <p:cNvSpPr/>
          <p:nvPr/>
        </p:nvSpPr>
        <p:spPr>
          <a:xfrm>
            <a:off x="3389644" y="3967931"/>
            <a:ext cx="4043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Se innova innovando</a:t>
            </a:r>
            <a:r>
              <a:rPr lang="es-CO" sz="2800" dirty="0">
                <a:solidFill>
                  <a:schemeClr val="bg1"/>
                </a:solidFill>
                <a:latin typeface="Phosphate Solid" panose="02000506050000020004" pitchFamily="2" charset="77"/>
                <a:ea typeface="Times New Roman" panose="02020603050405020304" pitchFamily="18" charset="0"/>
                <a:cs typeface="Phosphate Solid" panose="02000506050000020004" pitchFamily="2" charset="77"/>
              </a:rPr>
              <a:t>. </a:t>
            </a:r>
            <a:endParaRPr lang="es-CO" sz="2800" dirty="0">
              <a:latin typeface="Phosphate Solid" panose="02000506050000020004" pitchFamily="2" charset="77"/>
              <a:cs typeface="Phosphate Solid" panose="02000506050000020004" pitchFamily="2" charset="77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0FC7AE5-CA1D-6B40-BAEB-5745EE50C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676" y="0"/>
            <a:ext cx="5791323" cy="386088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5A3BFED-9118-9B40-8D8F-D516FFFF7C54}"/>
              </a:ext>
            </a:extLst>
          </p:cNvPr>
          <p:cNvSpPr txBox="1"/>
          <p:nvPr/>
        </p:nvSpPr>
        <p:spPr>
          <a:xfrm>
            <a:off x="234834" y="2270187"/>
            <a:ext cx="275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Bebas Neue" pitchFamily="2" charset="77"/>
              </a:rPr>
              <a:t>LA ESCUELA QUE SOÑAMOS PARA EL SIGLO XXI</a:t>
            </a:r>
          </a:p>
        </p:txBody>
      </p:sp>
    </p:spTree>
    <p:extLst>
      <p:ext uri="{BB962C8B-B14F-4D97-AF65-F5344CB8AC3E}">
        <p14:creationId xmlns:p14="http://schemas.microsoft.com/office/powerpoint/2010/main" val="19851328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1039</Words>
  <Application>Microsoft Macintosh PowerPoint</Application>
  <PresentationFormat>Panorámica</PresentationFormat>
  <Paragraphs>88</Paragraphs>
  <Slides>36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7" baseType="lpstr">
      <vt:lpstr>DengXian</vt:lpstr>
      <vt:lpstr>Arial</vt:lpstr>
      <vt:lpstr>Bebas Neue</vt:lpstr>
      <vt:lpstr>Calibri</vt:lpstr>
      <vt:lpstr>Calibri Light</vt:lpstr>
      <vt:lpstr>Candara</vt:lpstr>
      <vt:lpstr>Helvetica</vt:lpstr>
      <vt:lpstr>Phosphate Solid</vt:lpstr>
      <vt:lpstr>Times New Roman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SecretariaGeneral CIEC</dc:creator>
  <cp:lastModifiedBy>Oscar A. Pérez Sayago</cp:lastModifiedBy>
  <cp:revision>42</cp:revision>
  <cp:lastPrinted>2018-09-09T18:29:42Z</cp:lastPrinted>
  <dcterms:created xsi:type="dcterms:W3CDTF">2018-08-21T20:48:44Z</dcterms:created>
  <dcterms:modified xsi:type="dcterms:W3CDTF">2018-09-19T09:57:17Z</dcterms:modified>
</cp:coreProperties>
</file>